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tags/tag6.xml" ContentType="application/vnd.openxmlformats-officedocument.presentationml.tags+xml"/>
  <Override PartName="/ppt/comments/comment6.xml" ContentType="application/vnd.openxmlformats-officedocument.presentationml.comments+xml"/>
  <Override PartName="/ppt/tags/tag7.xml" ContentType="application/vnd.openxmlformats-officedocument.presentationml.tags+xml"/>
  <Override PartName="/ppt/comments/comment7.xml" ContentType="application/vnd.openxmlformats-officedocument.presentationml.comments+xml"/>
  <Override PartName="/ppt/tags/tag8.xml" ContentType="application/vnd.openxmlformats-officedocument.presentationml.tags+xml"/>
  <Override PartName="/ppt/comments/comment8.xml" ContentType="application/vnd.openxmlformats-officedocument.presentationml.comments+xml"/>
  <Override PartName="/ppt/tags/tag9.xml" ContentType="application/vnd.openxmlformats-officedocument.presentationml.tags+xml"/>
  <Override PartName="/ppt/comments/comment9.xml" ContentType="application/vnd.openxmlformats-officedocument.presentationml.comments+xml"/>
  <Override PartName="/ppt/tags/tag10.xml" ContentType="application/vnd.openxmlformats-officedocument.presentationml.tags+xml"/>
  <Override PartName="/ppt/comments/comment10.xml" ContentType="application/vnd.openxmlformats-officedocument.presentationml.comments+xml"/>
  <Override PartName="/ppt/tags/tag11.xml" ContentType="application/vnd.openxmlformats-officedocument.presentationml.tags+xml"/>
  <Override PartName="/ppt/comments/comment11.xml" ContentType="application/vnd.openxmlformats-officedocument.presentationml.comments+xml"/>
  <Override PartName="/ppt/tags/tag12.xml" ContentType="application/vnd.openxmlformats-officedocument.presentationml.tags+xml"/>
  <Override PartName="/ppt/comments/comment12.xml" ContentType="application/vnd.openxmlformats-officedocument.presentationml.comments+xml"/>
  <Override PartName="/ppt/tags/tag13.xml" ContentType="application/vnd.openxmlformats-officedocument.presentationml.tags+xml"/>
  <Override PartName="/ppt/comments/comment13.xml" ContentType="application/vnd.openxmlformats-officedocument.presentationml.comments+xml"/>
  <Override PartName="/ppt/tags/tag14.xml" ContentType="application/vnd.openxmlformats-officedocument.presentationml.tags+xml"/>
  <Override PartName="/ppt/comments/comment14.xml" ContentType="application/vnd.openxmlformats-officedocument.presentationml.comments+xml"/>
  <Override PartName="/ppt/tags/tag15.xml" ContentType="application/vnd.openxmlformats-officedocument.presentationml.tags+xml"/>
  <Override PartName="/ppt/comments/comment15.xml" ContentType="application/vnd.openxmlformats-officedocument.presentationml.comments+xml"/>
  <Override PartName="/ppt/tags/tag16.xml" ContentType="application/vnd.openxmlformats-officedocument.presentationml.tags+xml"/>
  <Override PartName="/ppt/comments/comment16.xml" ContentType="application/vnd.openxmlformats-officedocument.presentationml.comments+xml"/>
  <Override PartName="/ppt/tags/tag17.xml" ContentType="application/vnd.openxmlformats-officedocument.presentationml.tags+xml"/>
  <Override PartName="/ppt/comments/comment17.xml" ContentType="application/vnd.openxmlformats-officedocument.presentationml.comments+xml"/>
  <Override PartName="/ppt/tags/tag18.xml" ContentType="application/vnd.openxmlformats-officedocument.presentationml.tags+xml"/>
  <Override PartName="/ppt/comments/comment18.xml" ContentType="application/vnd.openxmlformats-officedocument.presentationml.comments+xml"/>
  <Override PartName="/ppt/tags/tag19.xml" ContentType="application/vnd.openxmlformats-officedocument.presentationml.tags+xml"/>
  <Override PartName="/ppt/comments/comment19.xml" ContentType="application/vnd.openxmlformats-officedocument.presentationml.comments+xml"/>
  <Override PartName="/ppt/tags/tag20.xml" ContentType="application/vnd.openxmlformats-officedocument.presentationml.tags+xml"/>
  <Override PartName="/ppt/comments/comment20.xml" ContentType="application/vnd.openxmlformats-officedocument.presentationml.comment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comments/comment21.xml" ContentType="application/vnd.openxmlformats-officedocument.presentationml.comment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comments/comment22.xml" ContentType="application/vnd.openxmlformats-officedocument.presentationml.comment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omments/comment23.xml" ContentType="application/vnd.openxmlformats-officedocument.presentationml.comment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comments/comment24.xml" ContentType="application/vnd.openxmlformats-officedocument.presentationml.comment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comments/comment25.xml" ContentType="application/vnd.openxmlformats-officedocument.presentationml.comments+xml"/>
  <Override PartName="/ppt/tags/tag26.xml" ContentType="application/vnd.openxmlformats-officedocument.presentationml.tags+xml"/>
  <Override PartName="/ppt/comments/comment26.xml" ContentType="application/vnd.openxmlformats-officedocument.presentationml.comments+xml"/>
  <Override PartName="/ppt/tags/tag27.xml" ContentType="application/vnd.openxmlformats-officedocument.presentationml.tags+xml"/>
  <Override PartName="/ppt/comments/comment27.xml" ContentType="application/vnd.openxmlformats-officedocument.presentationml.comments+xml"/>
  <Override PartName="/ppt/tags/tag28.xml" ContentType="application/vnd.openxmlformats-officedocument.presentationml.tags+xml"/>
  <Override PartName="/ppt/comments/comment28.xml" ContentType="application/vnd.openxmlformats-officedocument.presentationml.comments+xml"/>
  <Override PartName="/ppt/tags/tag29.xml" ContentType="application/vnd.openxmlformats-officedocument.presentationml.tags+xml"/>
  <Override PartName="/ppt/comments/comment29.xml" ContentType="application/vnd.openxmlformats-officedocument.presentationml.comments+xml"/>
  <Override PartName="/ppt/tags/tag30.xml" ContentType="application/vnd.openxmlformats-officedocument.presentationml.tags+xml"/>
  <Override PartName="/ppt/comments/comment30.xml" ContentType="application/vnd.openxmlformats-officedocument.presentationml.comments+xml"/>
  <Override PartName="/ppt/tags/tag31.xml" ContentType="application/vnd.openxmlformats-officedocument.presentationml.tags+xml"/>
  <Override PartName="/ppt/comments/comment31.xml" ContentType="application/vnd.openxmlformats-officedocument.presentationml.comments+xml"/>
  <Override PartName="/ppt/tags/tag32.xml" ContentType="application/vnd.openxmlformats-officedocument.presentationml.tags+xml"/>
  <Override PartName="/ppt/comments/comment32.xml" ContentType="application/vnd.openxmlformats-officedocument.presentationml.comments+xml"/>
  <Override PartName="/ppt/tags/tag33.xml" ContentType="application/vnd.openxmlformats-officedocument.presentationml.tags+xml"/>
  <Override PartName="/ppt/comments/comment33.xml" ContentType="application/vnd.openxmlformats-officedocument.presentationml.comments+xml"/>
  <Override PartName="/ppt/tags/tag34.xml" ContentType="application/vnd.openxmlformats-officedocument.presentationml.tags+xml"/>
  <Override PartName="/ppt/comments/comment34.xml" ContentType="application/vnd.openxmlformats-officedocument.presentationml.comments+xml"/>
  <Override PartName="/ppt/tags/tag35.xml" ContentType="application/vnd.openxmlformats-officedocument.presentationml.tags+xml"/>
  <Override PartName="/ppt/comments/comment3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handoutMasterIdLst>
    <p:handoutMasterId r:id="rId55"/>
  </p:handoutMasterIdLst>
  <p:sldIdLst>
    <p:sldId id="256" r:id="rId2"/>
    <p:sldId id="271" r:id="rId3"/>
    <p:sldId id="257" r:id="rId4"/>
    <p:sldId id="339" r:id="rId5"/>
    <p:sldId id="340" r:id="rId6"/>
    <p:sldId id="341" r:id="rId7"/>
    <p:sldId id="342" r:id="rId8"/>
    <p:sldId id="388" r:id="rId9"/>
    <p:sldId id="277" r:id="rId10"/>
    <p:sldId id="343" r:id="rId11"/>
    <p:sldId id="344" r:id="rId12"/>
    <p:sldId id="345" r:id="rId13"/>
    <p:sldId id="346" r:id="rId14"/>
    <p:sldId id="389" r:id="rId15"/>
    <p:sldId id="284" r:id="rId16"/>
    <p:sldId id="348" r:id="rId17"/>
    <p:sldId id="350" r:id="rId18"/>
    <p:sldId id="351" r:id="rId19"/>
    <p:sldId id="396" r:id="rId20"/>
    <p:sldId id="390" r:id="rId21"/>
    <p:sldId id="290" r:id="rId22"/>
    <p:sldId id="397" r:id="rId23"/>
    <p:sldId id="398" r:id="rId24"/>
    <p:sldId id="399" r:id="rId25"/>
    <p:sldId id="400" r:id="rId26"/>
    <p:sldId id="391" r:id="rId27"/>
    <p:sldId id="294" r:id="rId28"/>
    <p:sldId id="358" r:id="rId29"/>
    <p:sldId id="359" r:id="rId30"/>
    <p:sldId id="360" r:id="rId31"/>
    <p:sldId id="361" r:id="rId32"/>
    <p:sldId id="392" r:id="rId33"/>
    <p:sldId id="304" r:id="rId34"/>
    <p:sldId id="363" r:id="rId35"/>
    <p:sldId id="364" r:id="rId36"/>
    <p:sldId id="365" r:id="rId37"/>
    <p:sldId id="366" r:id="rId38"/>
    <p:sldId id="393" r:id="rId39"/>
    <p:sldId id="335" r:id="rId40"/>
    <p:sldId id="368" r:id="rId41"/>
    <p:sldId id="369" r:id="rId42"/>
    <p:sldId id="401" r:id="rId43"/>
    <p:sldId id="402" r:id="rId44"/>
    <p:sldId id="394" r:id="rId45"/>
    <p:sldId id="403" r:id="rId46"/>
    <p:sldId id="312" r:id="rId47"/>
    <p:sldId id="404" r:id="rId48"/>
    <p:sldId id="405" r:id="rId49"/>
    <p:sldId id="406" r:id="rId50"/>
    <p:sldId id="407" r:id="rId51"/>
    <p:sldId id="395" r:id="rId52"/>
    <p:sldId id="319" r:id="rId53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Peter" initials="V" lastIdx="8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60" autoAdjust="0"/>
    <p:restoredTop sz="94660"/>
  </p:normalViewPr>
  <p:slideViewPr>
    <p:cSldViewPr>
      <p:cViewPr varScale="1">
        <p:scale>
          <a:sx n="84" d="100"/>
          <a:sy n="84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78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1">
    <p:pos x="10" y="10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59">
    <p:pos x="10" y="10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20">
    <p:pos x="10" y="10"/>
    <p:text/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60">
    <p:pos x="10" y="10"/>
    <p:text/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62">
    <p:pos x="10" y="10"/>
    <p:text/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63">
    <p:pos x="10" y="10"/>
    <p:text/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83">
    <p:pos x="10" y="10"/>
    <p:text/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25">
    <p:pos x="10" y="10"/>
    <p:text/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84">
    <p:pos x="10" y="10"/>
    <p:text/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85">
    <p:pos x="10" y="10"/>
    <p:text/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86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52">
    <p:pos x="10" y="10"/>
    <p:text/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87">
    <p:pos x="10" y="10"/>
    <p:text/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28">
    <p:pos x="10" y="10"/>
    <p:text/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68">
    <p:pos x="10" y="10"/>
    <p:text/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69">
    <p:pos x="10" y="10"/>
    <p:text/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70">
    <p:pos x="10" y="10"/>
    <p:text/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71">
    <p:pos x="10" y="10"/>
    <p:text/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36">
    <p:pos x="10" y="10"/>
    <p:text/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73">
    <p:pos x="10" y="10"/>
    <p:text/>
  </p:cm>
</p:cmLst>
</file>

<file path=ppt/comments/comment2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74">
    <p:pos x="10" y="10"/>
    <p:text/>
  </p:cm>
</p:cmLst>
</file>

<file path=ppt/comments/comment2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75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53">
    <p:pos x="10" y="10"/>
    <p:text/>
  </p:cm>
</p:cmLst>
</file>

<file path=ppt/comments/comment3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76">
    <p:pos x="10" y="10"/>
    <p:text/>
  </p:cm>
</p:cmLst>
</file>

<file path=ppt/comments/comment3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49">
    <p:pos x="10" y="10"/>
    <p:text/>
  </p:cm>
</p:cmLst>
</file>

<file path=ppt/comments/comment3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77">
    <p:pos x="10" y="10"/>
    <p:text/>
  </p:cm>
</p:cmLst>
</file>

<file path=ppt/comments/comment3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78">
    <p:pos x="10" y="10"/>
    <p:text/>
  </p:cm>
</p:cmLst>
</file>

<file path=ppt/comments/comment3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88">
    <p:pos x="10" y="10"/>
    <p:text/>
  </p:cm>
</p:cmLst>
</file>

<file path=ppt/comments/comment3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89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54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55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14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56">
    <p:pos x="10" y="10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57">
    <p:pos x="10" y="10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1T23:59:39.751" idx="58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4237-9707-45CB-A2A3-34424636379C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411C5-9C15-47C9-9CB3-2014F256C51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04919-19F9-4EAA-861D-A57DA9DEA202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3CE2-739B-4990-95FB-5AE1DD79C4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11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3CE2-739B-4990-95FB-5AE1DD79C448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62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188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15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556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07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11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8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93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99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68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41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CFCE-59B2-4A85-9CF5-4DFA787D8F5D}" type="datetimeFigureOut">
              <a:rPr lang="hu-HU" smtClean="0"/>
              <a:pPr/>
              <a:t>2016. 12. 16.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6BA28-93EC-4DA7-A366-5874841242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458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comments" Target="../comments/commen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comments" Target="../comments/comment8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comments" Target="../comments/comment9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comments" Target="../comments/comment10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comments" Target="../comments/comment1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comments" Target="../comments/commen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comments" Target="../comments/comment13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comments" Target="../comments/comment14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comments" Target="../comments/comment15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comments" Target="../comments/comment1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comments" Target="../comments/comment1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comments" Target="../comments/comment18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comments" Target="../comments/comment19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comments" Target="../comments/comment20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comments" Target="../comments/comment21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comments" Target="../comments/comment2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comments" Target="../comments/comment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comments" Target="../comments/comment1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comments" Target="../comments/comment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omments" Target="../comments/comment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comments" Target="../comments/comment26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comments" Target="../comments/comment2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comments" Target="../comments/comment28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comments" Target="../comments/comment29.x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comments" Target="../comments/comment30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comments" Target="../comments/comment3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comments" Target="../comments/commen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comments" Target="../comments/comment3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comments" Target="../comments/comment33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comments" Target="../comments/comment34.x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comments" Target="../comments/comment35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omments" Target="../comments/commen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omments" Target="../comments/commen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omments" Target="../comments/commen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comments" Target="../comments/commen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56873"/>
            <a:ext cx="3744416" cy="3221278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03848" y="3212976"/>
            <a:ext cx="2816224" cy="694928"/>
          </a:xfrm>
        </p:spPr>
        <p:txBody>
          <a:bodyPr>
            <a:noAutofit/>
          </a:bodyPr>
          <a:lstStyle/>
          <a:p>
            <a:r>
              <a:rPr lang="hu-HU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Díjátadás </a:t>
            </a: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2016.</a:t>
            </a:r>
          </a:p>
        </p:txBody>
      </p:sp>
      <p:pic>
        <p:nvPicPr>
          <p:cNvPr id="5" name="Kép 4" descr="06627-0-00÷RO÷01 Országos I. dí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797152"/>
            <a:ext cx="2593298" cy="1728190"/>
          </a:xfrm>
          <a:prstGeom prst="rect">
            <a:avLst/>
          </a:prstGeom>
        </p:spPr>
      </p:pic>
      <p:pic>
        <p:nvPicPr>
          <p:cNvPr id="6" name="Kép 5" descr="07517-0-00÷RO÷03 Országos 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2160240" cy="1439598"/>
          </a:xfrm>
          <a:prstGeom prst="rect">
            <a:avLst/>
          </a:prstGeom>
        </p:spPr>
      </p:pic>
      <p:pic>
        <p:nvPicPr>
          <p:cNvPr id="7" name="Kép 6" descr="07848-0-00÷RO÷01 Országos III. dí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429000"/>
            <a:ext cx="2160842" cy="1440000"/>
          </a:xfrm>
          <a:prstGeom prst="rect">
            <a:avLst/>
          </a:prstGeom>
        </p:spPr>
      </p:pic>
      <p:pic>
        <p:nvPicPr>
          <p:cNvPr id="8" name="Kép 7" descr="06431-0-00÷VA÷01 Regionális I. dí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88640"/>
            <a:ext cx="1798904" cy="1198800"/>
          </a:xfrm>
          <a:prstGeom prst="rect">
            <a:avLst/>
          </a:prstGeom>
        </p:spPr>
      </p:pic>
      <p:pic>
        <p:nvPicPr>
          <p:cNvPr id="9" name="Kép 8" descr="06431-0-00÷ETON÷01 Öntözött és szántás nélküli I. díj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88640"/>
            <a:ext cx="1799946" cy="1199496"/>
          </a:xfrm>
          <a:prstGeom prst="rect">
            <a:avLst/>
          </a:prstGeom>
        </p:spPr>
      </p:pic>
      <p:pic>
        <p:nvPicPr>
          <p:cNvPr id="10" name="Kép 9" descr="06035-0-00÷VA÷01 Regionális III. díj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772816"/>
            <a:ext cx="1890739" cy="1260000"/>
          </a:xfrm>
          <a:prstGeom prst="rect">
            <a:avLst/>
          </a:prstGeom>
        </p:spPr>
      </p:pic>
      <p:pic>
        <p:nvPicPr>
          <p:cNvPr id="11" name="Kép 10" descr="07514-0-00÷VA÷03 Regionális II. díj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6588225" y="1700808"/>
            <a:ext cx="18907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0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8"/>
    </mc:Choice>
    <mc:Fallback>
      <p:transition spd="slow" advTm="27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550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2. Régió (</a:t>
            </a:r>
            <a:r>
              <a:rPr lang="hu-HU" sz="3600" dirty="0" err="1">
                <a:latin typeface="+mj-lt"/>
              </a:rPr>
              <a:t>Dunántúl-Dél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419872" y="1052736"/>
            <a:ext cx="5472608" cy="2952328"/>
          </a:xfrm>
          <a:prstGeom prst="wedgeRoundRectCallout">
            <a:avLst>
              <a:gd name="adj1" fmla="val -47696"/>
              <a:gd name="adj2" fmla="val 580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 err="1">
                <a:solidFill>
                  <a:schemeClr val="tx1"/>
                </a:solidFill>
              </a:rPr>
              <a:t>Kapeller</a:t>
            </a:r>
            <a:r>
              <a:rPr lang="hu-HU" sz="2400" dirty="0">
                <a:solidFill>
                  <a:schemeClr val="tx1"/>
                </a:solidFill>
              </a:rPr>
              <a:t> Kft. , Mezőszilas</a:t>
            </a:r>
          </a:p>
          <a:p>
            <a:pPr marL="457200" indent="-457200"/>
            <a:r>
              <a:rPr lang="hu-HU" sz="2400" dirty="0">
                <a:solidFill>
                  <a:schemeClr val="tx1"/>
                </a:solidFill>
              </a:rPr>
              <a:t>	/</a:t>
            </a:r>
            <a:r>
              <a:rPr lang="hu-HU" sz="2400" dirty="0" err="1">
                <a:solidFill>
                  <a:schemeClr val="tx1"/>
                </a:solidFill>
              </a:rPr>
              <a:t>képv</a:t>
            </a:r>
            <a:r>
              <a:rPr lang="hu-HU" sz="2400" dirty="0">
                <a:solidFill>
                  <a:schemeClr val="tx1"/>
                </a:solidFill>
              </a:rPr>
              <a:t>.: </a:t>
            </a:r>
            <a:r>
              <a:rPr lang="hu-HU" sz="2400" dirty="0" err="1">
                <a:solidFill>
                  <a:schemeClr val="tx1"/>
                </a:solidFill>
              </a:rPr>
              <a:t>Kapeller</a:t>
            </a:r>
            <a:r>
              <a:rPr lang="hu-HU" sz="2400" dirty="0">
                <a:solidFill>
                  <a:schemeClr val="tx1"/>
                </a:solidFill>
              </a:rPr>
              <a:t> Zoltán/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15,494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KWS 2482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>
                <a:solidFill>
                  <a:schemeClr val="tx1"/>
                </a:solidFill>
              </a:rPr>
              <a:t>KWS Magyarország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48"/>
    </mc:Choice>
    <mc:Fallback>
      <p:transition advTm="10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550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2. Régió (</a:t>
            </a:r>
            <a:r>
              <a:rPr lang="hu-HU" sz="3600" dirty="0" err="1">
                <a:latin typeface="+mj-lt"/>
              </a:rPr>
              <a:t>Dunántúl-Dél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671392" y="1052736"/>
            <a:ext cx="5472608" cy="2952328"/>
          </a:xfrm>
          <a:prstGeom prst="wedgeRoundRectCallout">
            <a:avLst>
              <a:gd name="adj1" fmla="val -52471"/>
              <a:gd name="adj2" fmla="val 651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 err="1">
                <a:solidFill>
                  <a:schemeClr val="tx1"/>
                </a:solidFill>
              </a:rPr>
              <a:t>Pájer</a:t>
            </a:r>
            <a:r>
              <a:rPr lang="hu-HU" sz="2400" dirty="0">
                <a:solidFill>
                  <a:schemeClr val="tx1"/>
                </a:solidFill>
              </a:rPr>
              <a:t> Gyula, Regöly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15,620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4541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6035-0-00÷VA÷01 Regionális I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357"/>
    </mc:Choice>
    <mc:Fallback>
      <p:transition advTm="7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550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2. Régió (</a:t>
            </a:r>
            <a:r>
              <a:rPr lang="hu-HU" sz="3600" dirty="0" err="1">
                <a:latin typeface="+mj-lt"/>
              </a:rPr>
              <a:t>Dunántúl-Dél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419872" y="1052736"/>
            <a:ext cx="5472608" cy="2952328"/>
          </a:xfrm>
          <a:prstGeom prst="wedgeRoundRectCallout">
            <a:avLst>
              <a:gd name="adj1" fmla="val -79204"/>
              <a:gd name="adj2" fmla="val 744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Takács János, Tótszerdahely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16,523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5830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7514-0-00÷VA÷03 Regionális 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701"/>
    </mc:Choice>
    <mc:Fallback>
      <p:transition advTm="7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550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2. Régió (</a:t>
            </a:r>
            <a:r>
              <a:rPr lang="hu-HU" sz="3600" dirty="0" err="1">
                <a:latin typeface="+mj-lt"/>
              </a:rPr>
              <a:t>Dunántúl-Dél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671392" y="1052736"/>
            <a:ext cx="5472608" cy="2952328"/>
          </a:xfrm>
          <a:prstGeom prst="wedgeRoundRectCallout">
            <a:avLst>
              <a:gd name="adj1" fmla="val -81830"/>
              <a:gd name="adj2" fmla="val 770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Deák István, Murakeresztúr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16,891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4943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6431-0-00÷VA÷01 Regionális 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052736"/>
            <a:ext cx="2160843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400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2. Régió (</a:t>
            </a:r>
            <a:r>
              <a:rPr lang="hu-HU" sz="3600" dirty="0" err="1"/>
              <a:t>Dunántúl-Dél</a:t>
            </a:r>
            <a:r>
              <a:rPr lang="hu-HU" sz="3600" dirty="0"/>
              <a:t>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6450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3851920" y="1556792"/>
            <a:ext cx="4680520" cy="2376264"/>
          </a:xfrm>
          <a:prstGeom prst="wedgeRoundRectCallout">
            <a:avLst>
              <a:gd name="adj1" fmla="val -61039"/>
              <a:gd name="adj2" fmla="val 98420"/>
              <a:gd name="adj3" fmla="val 1666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helyezett: Deák István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helyezett: Takács János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helyezett: </a:t>
            </a:r>
            <a:r>
              <a:rPr lang="hu-H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Pájer</a:t>
            </a: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Gyula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1"/>
    </mc:Choice>
    <mc:Fallback>
      <p:transition spd="slow" advTm="43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71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3. Régió (</a:t>
            </a:r>
            <a:r>
              <a:rPr lang="hu-HU" sz="3600" dirty="0" err="1">
                <a:latin typeface="+mj-lt"/>
              </a:rPr>
              <a:t>Alföld-Észak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95536" y="3717032"/>
            <a:ext cx="5472608" cy="2952328"/>
          </a:xfrm>
          <a:prstGeom prst="wedgeRoundRectCallout">
            <a:avLst>
              <a:gd name="adj1" fmla="val 73083"/>
              <a:gd name="adj2" fmla="val -1091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György Gergő Dániel, Cigánd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14,045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SY </a:t>
            </a:r>
            <a:r>
              <a:rPr lang="hu-HU" sz="2400" dirty="0" err="1">
                <a:solidFill>
                  <a:srgbClr val="FF0000"/>
                </a:solidFill>
              </a:rPr>
              <a:t>Ulises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Syngenta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Seeds</a:t>
            </a:r>
            <a:r>
              <a:rPr lang="hu-HU" sz="2400" dirty="0">
                <a:solidFill>
                  <a:schemeClr val="tx1"/>
                </a:solidFill>
              </a:rPr>
              <a:t>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954"/>
    </mc:Choice>
    <mc:Fallback>
      <p:transition advTm="7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71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3. Régió (</a:t>
            </a:r>
            <a:r>
              <a:rPr lang="hu-HU" sz="3600" dirty="0" err="1">
                <a:latin typeface="+mj-lt"/>
              </a:rPr>
              <a:t>Alföld-Észak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9" name="Lekerekített téglalap feliratnak 8"/>
          <p:cNvSpPr/>
          <p:nvPr/>
        </p:nvSpPr>
        <p:spPr>
          <a:xfrm>
            <a:off x="395536" y="3717032"/>
            <a:ext cx="5472608" cy="2952328"/>
          </a:xfrm>
          <a:prstGeom prst="wedgeRoundRectCallout">
            <a:avLst>
              <a:gd name="adj1" fmla="val 65445"/>
              <a:gd name="adj2" fmla="val -1021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Láng Zoltán, Tiszanagyfalu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15,126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4943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60"/>
    </mc:Choice>
    <mc:Fallback>
      <p:transition advTm="7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71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3. Régió (</a:t>
            </a:r>
            <a:r>
              <a:rPr lang="hu-HU" sz="3600" dirty="0" err="1">
                <a:latin typeface="+mj-lt"/>
              </a:rPr>
              <a:t>Alföld-Észak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95536" y="3717032"/>
            <a:ext cx="5472608" cy="2952328"/>
          </a:xfrm>
          <a:prstGeom prst="wedgeRoundRectCallout">
            <a:avLst>
              <a:gd name="adj1" fmla="val 73083"/>
              <a:gd name="adj2" fmla="val -1091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György Dániel, Cigánd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15,590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5141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6035-0-00÷VA÷01 Regionális I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271"/>
    </mc:Choice>
    <mc:Fallback>
      <p:transition advTm="8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71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3. Régió (</a:t>
            </a:r>
            <a:r>
              <a:rPr lang="hu-HU" sz="3600" dirty="0" err="1">
                <a:latin typeface="+mj-lt"/>
              </a:rPr>
              <a:t>Alföld-Észak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pic>
        <p:nvPicPr>
          <p:cNvPr id="8" name="Kép 7" descr="07514-0-00÷VA÷03 Regionális 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052736"/>
            <a:ext cx="2160844" cy="1440000"/>
          </a:xfrm>
          <a:prstGeom prst="rect">
            <a:avLst/>
          </a:prstGeom>
        </p:spPr>
      </p:pic>
      <p:sp>
        <p:nvSpPr>
          <p:cNvPr id="9" name="Lekerekített téglalap feliratnak 8"/>
          <p:cNvSpPr/>
          <p:nvPr/>
        </p:nvSpPr>
        <p:spPr>
          <a:xfrm>
            <a:off x="395536" y="3717032"/>
            <a:ext cx="5472608" cy="2952328"/>
          </a:xfrm>
          <a:prstGeom prst="wedgeRoundRectCallout">
            <a:avLst>
              <a:gd name="adj1" fmla="val 78334"/>
              <a:gd name="adj2" fmla="val -892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Papp Mihály, Nyírderzs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15,838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5141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277"/>
    </mc:Choice>
    <mc:Fallback>
      <p:transition advTm="7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71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3. Régió (</a:t>
            </a:r>
            <a:r>
              <a:rPr lang="hu-HU" sz="3600" dirty="0" err="1">
                <a:latin typeface="+mj-lt"/>
              </a:rPr>
              <a:t>Alföld-Észak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9" name="Lekerekített téglalap feliratnak 8"/>
          <p:cNvSpPr/>
          <p:nvPr/>
        </p:nvSpPr>
        <p:spPr>
          <a:xfrm>
            <a:off x="395536" y="3717032"/>
            <a:ext cx="5472608" cy="2952328"/>
          </a:xfrm>
          <a:prstGeom prst="wedgeRoundRectCallout">
            <a:avLst>
              <a:gd name="adj1" fmla="val 78812"/>
              <a:gd name="adj2" fmla="val -910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Papp György, Nyírderzs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17,228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4943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10" name="Kép 9" descr="06431-0-00÷VA÷01 Regionális 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052736"/>
            <a:ext cx="2160843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665"/>
    </mc:Choice>
    <mc:Fallback>
      <p:transition advTm="6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608512" cy="1143000"/>
          </a:xfrm>
        </p:spPr>
        <p:txBody>
          <a:bodyPr>
            <a:noAutofit/>
          </a:bodyPr>
          <a:lstStyle/>
          <a:p>
            <a:r>
              <a:rPr lang="hu-HU" sz="3600" dirty="0"/>
              <a:t>A régiók elhelyezkedése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6450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pic>
        <p:nvPicPr>
          <p:cNvPr id="11" name="Kép 10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3"/>
    </mc:Choice>
    <mc:Fallback>
      <p:transition spd="slow" advTm="412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400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3. Régió (</a:t>
            </a:r>
            <a:r>
              <a:rPr lang="hu-HU" sz="3600" dirty="0" err="1"/>
              <a:t>Alföld-Észak</a:t>
            </a:r>
            <a:r>
              <a:rPr lang="hu-HU" sz="3600" dirty="0"/>
              <a:t>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6450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683568" y="3356992"/>
            <a:ext cx="4680520" cy="2376264"/>
          </a:xfrm>
          <a:prstGeom prst="wedgeRoundRectCallout">
            <a:avLst>
              <a:gd name="adj1" fmla="val 55342"/>
              <a:gd name="adj2" fmla="val -71994"/>
              <a:gd name="adj3" fmla="val 1666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helyezett: Papp György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helyezett: Papp Mihály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helyezett: György Dániel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6"/>
    </mc:Choice>
    <mc:Fallback>
      <p:transition spd="slow" advTm="394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23528" y="0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4. Régió (</a:t>
            </a:r>
            <a:r>
              <a:rPr lang="hu-HU" sz="2800" dirty="0" err="1"/>
              <a:t>Alföld-Nyugat</a:t>
            </a:r>
            <a:r>
              <a:rPr lang="hu-HU" sz="2800" dirty="0"/>
              <a:t> + Szerbia, Vajdaság Autonóm Tartomány)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179512" y="1052736"/>
            <a:ext cx="5472608" cy="2952328"/>
          </a:xfrm>
          <a:prstGeom prst="wedgeRoundRectCallout">
            <a:avLst>
              <a:gd name="adj1" fmla="val 26537"/>
              <a:gd name="adj2" fmla="val 819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 err="1">
                <a:solidFill>
                  <a:schemeClr val="tx1"/>
                </a:solidFill>
              </a:rPr>
              <a:t>Hergevica</a:t>
            </a:r>
            <a:r>
              <a:rPr lang="hu-HU" sz="2400" dirty="0">
                <a:solidFill>
                  <a:schemeClr val="tx1"/>
                </a:solidFill>
              </a:rPr>
              <a:t> Kft., Jánoshalma</a:t>
            </a:r>
          </a:p>
          <a:p>
            <a:pPr marL="457200" indent="-457200"/>
            <a:r>
              <a:rPr lang="hu-HU" sz="2400" dirty="0">
                <a:solidFill>
                  <a:schemeClr val="tx1"/>
                </a:solidFill>
              </a:rPr>
              <a:t>	/</a:t>
            </a:r>
            <a:r>
              <a:rPr lang="hu-HU" sz="2400" dirty="0" err="1">
                <a:solidFill>
                  <a:schemeClr val="tx1"/>
                </a:solidFill>
              </a:rPr>
              <a:t>képv</a:t>
            </a:r>
            <a:r>
              <a:rPr lang="hu-HU" sz="2400" dirty="0">
                <a:solidFill>
                  <a:schemeClr val="tx1"/>
                </a:solidFill>
              </a:rPr>
              <a:t>.: Mikó Sándor/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12,683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5141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02"/>
    </mc:Choice>
    <mc:Fallback>
      <p:transition advTm="7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23528" y="0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4. Régió (</a:t>
            </a:r>
            <a:r>
              <a:rPr lang="hu-HU" sz="2800" dirty="0" err="1"/>
              <a:t>Alföld-Nyugat</a:t>
            </a:r>
            <a:r>
              <a:rPr lang="hu-HU" sz="2800" dirty="0"/>
              <a:t> + Szerbia, Vajdaság Autonóm Tartomány)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6" name="Lekerekített téglalap feliratnak 5"/>
          <p:cNvSpPr/>
          <p:nvPr/>
        </p:nvSpPr>
        <p:spPr>
          <a:xfrm>
            <a:off x="179512" y="1052736"/>
            <a:ext cx="5472608" cy="2952328"/>
          </a:xfrm>
          <a:prstGeom prst="wedgeRoundRectCallout">
            <a:avLst>
              <a:gd name="adj1" fmla="val 41575"/>
              <a:gd name="adj2" fmla="val 899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 err="1">
                <a:solidFill>
                  <a:schemeClr val="tx1"/>
                </a:solidFill>
              </a:rPr>
              <a:t>Rabata</a:t>
            </a:r>
            <a:r>
              <a:rPr lang="hu-HU" sz="2400" dirty="0">
                <a:solidFill>
                  <a:schemeClr val="tx1"/>
                </a:solidFill>
              </a:rPr>
              <a:t> Norbert, </a:t>
            </a:r>
            <a:r>
              <a:rPr lang="hu-HU" sz="2400" dirty="0" err="1">
                <a:solidFill>
                  <a:schemeClr val="tx1"/>
                </a:solidFill>
              </a:rPr>
              <a:t>Regőce</a:t>
            </a:r>
            <a:r>
              <a:rPr lang="hu-HU" sz="2400" dirty="0">
                <a:solidFill>
                  <a:schemeClr val="tx1"/>
                </a:solidFill>
              </a:rPr>
              <a:t> (Szerbia, Vajdaság Autonóm Tart.)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12,918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5031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Szerbia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430"/>
    </mc:Choice>
    <mc:Fallback>
      <p:transition advTm="7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23528" y="0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4. Régió (</a:t>
            </a:r>
            <a:r>
              <a:rPr lang="hu-HU" sz="2800" dirty="0" err="1"/>
              <a:t>Alföld-Nyugat</a:t>
            </a:r>
            <a:r>
              <a:rPr lang="hu-HU" sz="2800" dirty="0"/>
              <a:t> + Szerbia, Vajdaság Autonóm Tartomány)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6" name="Lekerekített téglalap feliratnak 5"/>
          <p:cNvSpPr/>
          <p:nvPr/>
        </p:nvSpPr>
        <p:spPr>
          <a:xfrm>
            <a:off x="683568" y="3717032"/>
            <a:ext cx="5472608" cy="2952328"/>
          </a:xfrm>
          <a:prstGeom prst="wedgeRoundRectCallout">
            <a:avLst>
              <a:gd name="adj1" fmla="val 24867"/>
              <a:gd name="adj2" fmla="val -702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 err="1">
                <a:solidFill>
                  <a:schemeClr val="tx1"/>
                </a:solidFill>
              </a:rPr>
              <a:t>Agroland</a:t>
            </a:r>
            <a:r>
              <a:rPr lang="hu-HU" sz="2400" dirty="0">
                <a:solidFill>
                  <a:schemeClr val="tx1"/>
                </a:solidFill>
              </a:rPr>
              <a:t> 2004 Kft. </a:t>
            </a:r>
          </a:p>
          <a:p>
            <a:pPr marL="457200" indent="-457200"/>
            <a:r>
              <a:rPr lang="hu-HU" sz="2400" dirty="0">
                <a:solidFill>
                  <a:schemeClr val="tx1"/>
                </a:solidFill>
              </a:rPr>
              <a:t>	/</a:t>
            </a:r>
            <a:r>
              <a:rPr lang="hu-HU" sz="2400" dirty="0" err="1">
                <a:solidFill>
                  <a:schemeClr val="tx1"/>
                </a:solidFill>
              </a:rPr>
              <a:t>képv</a:t>
            </a:r>
            <a:r>
              <a:rPr lang="hu-HU" sz="2400" dirty="0">
                <a:solidFill>
                  <a:schemeClr val="tx1"/>
                </a:solidFill>
              </a:rPr>
              <a:t>.: Jánoska Attila/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13,399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4717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8" name="Kép 7" descr="06035-0-00÷VA÷01 Regionális I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75"/>
    </mc:Choice>
    <mc:Fallback>
      <p:transition advTm="7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23528" y="0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4. Régió (</a:t>
            </a:r>
            <a:r>
              <a:rPr lang="hu-HU" sz="2800" dirty="0" err="1"/>
              <a:t>Alföld-Nyugat</a:t>
            </a:r>
            <a:r>
              <a:rPr lang="hu-HU" sz="2800" dirty="0"/>
              <a:t> + Szerbia, Vajdaság Autonóm Tartomány)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6" name="Lekerekített téglalap feliratnak 5"/>
          <p:cNvSpPr/>
          <p:nvPr/>
        </p:nvSpPr>
        <p:spPr>
          <a:xfrm>
            <a:off x="611560" y="1052736"/>
            <a:ext cx="5472608" cy="2952328"/>
          </a:xfrm>
          <a:prstGeom prst="wedgeRoundRectCallout">
            <a:avLst>
              <a:gd name="adj1" fmla="val 18184"/>
              <a:gd name="adj2" fmla="val 859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Vándor Tibor, Jánoshalma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13,539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 err="1">
                <a:solidFill>
                  <a:srgbClr val="FF0000"/>
                </a:solidFill>
              </a:rPr>
              <a:t>Mexini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>
                <a:solidFill>
                  <a:schemeClr val="tx1"/>
                </a:solidFill>
              </a:rPr>
              <a:t>RAGT Vetőmag Kft.</a:t>
            </a:r>
          </a:p>
        </p:txBody>
      </p:sp>
      <p:pic>
        <p:nvPicPr>
          <p:cNvPr id="8" name="Kép 7" descr="07514-0-00÷VA÷03 Regionális 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229200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60"/>
    </mc:Choice>
    <mc:Fallback>
      <p:transition advTm="7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95536" y="0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4. Régió (</a:t>
            </a:r>
            <a:r>
              <a:rPr lang="hu-HU" sz="2800" dirty="0" err="1"/>
              <a:t>Alföld-Nyugat</a:t>
            </a:r>
            <a:r>
              <a:rPr lang="hu-HU" sz="2800" dirty="0"/>
              <a:t> + Szerbia, Vajdaság Autonóm Tartomány)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179512" y="1052736"/>
            <a:ext cx="5472608" cy="2952328"/>
          </a:xfrm>
          <a:prstGeom prst="wedgeRoundRectCallout">
            <a:avLst>
              <a:gd name="adj1" fmla="val 26537"/>
              <a:gd name="adj2" fmla="val 819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 err="1">
                <a:solidFill>
                  <a:schemeClr val="tx1"/>
                </a:solidFill>
              </a:rPr>
              <a:t>Hergevica</a:t>
            </a:r>
            <a:r>
              <a:rPr lang="hu-HU" sz="2400" dirty="0">
                <a:solidFill>
                  <a:schemeClr val="tx1"/>
                </a:solidFill>
              </a:rPr>
              <a:t> Kft., Jánoshalma</a:t>
            </a:r>
          </a:p>
          <a:p>
            <a:pPr marL="457200" indent="-457200"/>
            <a:r>
              <a:rPr lang="hu-HU" sz="2400" dirty="0">
                <a:solidFill>
                  <a:schemeClr val="tx1"/>
                </a:solidFill>
              </a:rPr>
              <a:t>	/</a:t>
            </a:r>
            <a:r>
              <a:rPr lang="hu-HU" sz="2400" dirty="0" err="1">
                <a:solidFill>
                  <a:schemeClr val="tx1"/>
                </a:solidFill>
              </a:rPr>
              <a:t>képv</a:t>
            </a:r>
            <a:r>
              <a:rPr lang="hu-HU" sz="2400" dirty="0">
                <a:solidFill>
                  <a:schemeClr val="tx1"/>
                </a:solidFill>
              </a:rPr>
              <a:t>.: Mikó Sándor/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13,804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5830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6431-0-00÷VA÷01 Regionális 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229200"/>
            <a:ext cx="2160843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160"/>
    </mc:Choice>
    <mc:Fallback>
      <p:transition advTm="7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7170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3923928" y="1340768"/>
            <a:ext cx="5040560" cy="2376264"/>
          </a:xfrm>
          <a:prstGeom prst="wedgeRoundRectCallout">
            <a:avLst>
              <a:gd name="adj1" fmla="val -23361"/>
              <a:gd name="adj2" fmla="val 58840"/>
              <a:gd name="adj3" fmla="val 1666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helyezett: </a:t>
            </a:r>
            <a:r>
              <a:rPr lang="hu-H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Hergevica</a:t>
            </a: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Kft.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helyezett: Vándor Tibor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helyezett: </a:t>
            </a:r>
            <a:r>
              <a:rPr lang="hu-H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Agroland</a:t>
            </a: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2004 Kft.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395536" y="188640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4. Régió (</a:t>
            </a:r>
            <a:r>
              <a:rPr lang="hu-HU" sz="2800" dirty="0" err="1"/>
              <a:t>Alföld-Nyugat</a:t>
            </a:r>
            <a:r>
              <a:rPr lang="hu-HU" sz="2800" dirty="0"/>
              <a:t> + Szerbia, Vajdaság Autonóm Tartomány)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7"/>
    </mc:Choice>
    <mc:Fallback>
      <p:transition spd="slow" advTm="376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46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5. Régió (</a:t>
            </a:r>
            <a:r>
              <a:rPr lang="hu-HU" sz="3600" dirty="0" err="1">
                <a:latin typeface="+mj-lt"/>
              </a:rPr>
              <a:t>Alföld-Kelet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539552" y="3717032"/>
            <a:ext cx="5472608" cy="2952328"/>
          </a:xfrm>
          <a:prstGeom prst="wedgeRoundRectCallout">
            <a:avLst>
              <a:gd name="adj1" fmla="val 61148"/>
              <a:gd name="adj2" fmla="val -600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KOV-PERM Kft., Debrecen</a:t>
            </a:r>
          </a:p>
          <a:p>
            <a:pPr marL="457200" indent="-457200"/>
            <a:r>
              <a:rPr lang="hu-HU" sz="2400" dirty="0">
                <a:solidFill>
                  <a:schemeClr val="tx1"/>
                </a:solidFill>
              </a:rPr>
              <a:t>	/</a:t>
            </a:r>
            <a:r>
              <a:rPr lang="hu-HU" sz="2400" dirty="0" err="1">
                <a:solidFill>
                  <a:schemeClr val="tx1"/>
                </a:solidFill>
              </a:rPr>
              <a:t>képv</a:t>
            </a:r>
            <a:r>
              <a:rPr lang="hu-HU" sz="2400" dirty="0">
                <a:solidFill>
                  <a:schemeClr val="tx1"/>
                </a:solidFill>
              </a:rPr>
              <a:t>.: Kovács Sándor/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14,628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5276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708"/>
    </mc:Choice>
    <mc:Fallback>
      <p:transition advTm="7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46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5. Régió (</a:t>
            </a:r>
            <a:r>
              <a:rPr lang="hu-HU" sz="3600" dirty="0" err="1">
                <a:latin typeface="+mj-lt"/>
              </a:rPr>
              <a:t>Alföld-Kelet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539552" y="3717032"/>
            <a:ext cx="5472608" cy="2952328"/>
          </a:xfrm>
          <a:prstGeom prst="wedgeRoundRectCallout">
            <a:avLst>
              <a:gd name="adj1" fmla="val 61148"/>
              <a:gd name="adj2" fmla="val -600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Kovács Sándor, Debrecen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14,956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5276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243"/>
    </mc:Choice>
    <mc:Fallback>
      <p:transition advTm="7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46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5. Régió (</a:t>
            </a:r>
            <a:r>
              <a:rPr lang="hu-HU" sz="3600" dirty="0" err="1">
                <a:latin typeface="+mj-lt"/>
              </a:rPr>
              <a:t>Alföld-Kelet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539552" y="3717032"/>
            <a:ext cx="5472608" cy="2952328"/>
          </a:xfrm>
          <a:prstGeom prst="wedgeRoundRectCallout">
            <a:avLst>
              <a:gd name="adj1" fmla="val 58045"/>
              <a:gd name="adj2" fmla="val -649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Nagy Csaba, Nádudvar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15,575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4943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6035-0-00÷VA÷01 Regionális III. dí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462"/>
    </mc:Choice>
    <mc:Fallback>
      <p:transition advTm="7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6" name="Lekerekített téglalap feliratnak 5"/>
          <p:cNvSpPr/>
          <p:nvPr/>
        </p:nvSpPr>
        <p:spPr>
          <a:xfrm>
            <a:off x="3419872" y="3645024"/>
            <a:ext cx="5472608" cy="2952328"/>
          </a:xfrm>
          <a:prstGeom prst="wedgeRoundRectCallout">
            <a:avLst>
              <a:gd name="adj1" fmla="val -58199"/>
              <a:gd name="adj2" fmla="val -65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Kis Bertalan, Ászár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14,078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4751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sp>
        <p:nvSpPr>
          <p:cNvPr id="7" name="Téglalap 6"/>
          <p:cNvSpPr/>
          <p:nvPr/>
        </p:nvSpPr>
        <p:spPr>
          <a:xfrm>
            <a:off x="2101676" y="260648"/>
            <a:ext cx="4940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1. Régió (</a:t>
            </a:r>
            <a:r>
              <a:rPr lang="hu-HU" sz="3600" dirty="0" err="1">
                <a:latin typeface="+mj-lt"/>
              </a:rPr>
              <a:t>Dunántúl-Észak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63"/>
    </mc:Choice>
    <mc:Fallback>
      <p:transition advTm="6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46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5. Régió (</a:t>
            </a:r>
            <a:r>
              <a:rPr lang="hu-HU" sz="3600" dirty="0" err="1">
                <a:latin typeface="+mj-lt"/>
              </a:rPr>
              <a:t>Alföld-Kelet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539552" y="3717032"/>
            <a:ext cx="5472608" cy="2952328"/>
          </a:xfrm>
          <a:prstGeom prst="wedgeRoundRectCallout">
            <a:avLst>
              <a:gd name="adj1" fmla="val 62342"/>
              <a:gd name="adj2" fmla="val -773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Kardos Ferenc, Hajdúböszörmény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15,997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4943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Kft., 		       Nitrogénművek Zrt.</a:t>
            </a:r>
          </a:p>
        </p:txBody>
      </p:sp>
      <p:pic>
        <p:nvPicPr>
          <p:cNvPr id="9" name="Kép 8" descr="07514-0-00÷VA÷03 Regionális II. dí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86"/>
    </mc:Choice>
    <mc:Fallback>
      <p:transition advTm="6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246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5. Régió (</a:t>
            </a:r>
            <a:r>
              <a:rPr lang="hu-HU" sz="3600" dirty="0" err="1">
                <a:latin typeface="+mj-lt"/>
              </a:rPr>
              <a:t>Alföld-Kelet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539552" y="3717032"/>
            <a:ext cx="5472608" cy="2952328"/>
          </a:xfrm>
          <a:prstGeom prst="wedgeRoundRectCallout">
            <a:avLst>
              <a:gd name="adj1" fmla="val 56851"/>
              <a:gd name="adj2" fmla="val -649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Nagy Sándor, Nádudvar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16,336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5031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6431-0-00÷VA÷01 Regionális I. dí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052736"/>
            <a:ext cx="2160843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826"/>
    </mc:Choice>
    <mc:Fallback>
      <p:transition advTm="6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1143000"/>
          </a:xfrm>
        </p:spPr>
        <p:txBody>
          <a:bodyPr>
            <a:noAutofit/>
          </a:bodyPr>
          <a:lstStyle/>
          <a:p>
            <a:r>
              <a:rPr lang="hu-HU" sz="3600" dirty="0"/>
              <a:t>5. Régió (</a:t>
            </a:r>
            <a:r>
              <a:rPr lang="hu-HU" sz="3600" dirty="0" err="1"/>
              <a:t>Alföld-Kelet</a:t>
            </a:r>
            <a:r>
              <a:rPr lang="hu-HU" sz="3600" dirty="0"/>
              <a:t>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7170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3923928" y="1340768"/>
            <a:ext cx="4680520" cy="2376264"/>
          </a:xfrm>
          <a:prstGeom prst="wedgeRoundRectCallout">
            <a:avLst>
              <a:gd name="adj1" fmla="val 920"/>
              <a:gd name="adj2" fmla="val 74782"/>
              <a:gd name="adj3" fmla="val 1666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helyezett: Nagy Sándor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helyezett: Kardos Ferenc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helyezett: Nagy Csaba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5"/>
    </mc:Choice>
    <mc:Fallback>
      <p:transition spd="slow" advTm="390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9" name="Lekerekített téglalap feliratnak 8"/>
          <p:cNvSpPr/>
          <p:nvPr/>
        </p:nvSpPr>
        <p:spPr>
          <a:xfrm>
            <a:off x="3491880" y="1052736"/>
            <a:ext cx="4896544" cy="2952328"/>
          </a:xfrm>
          <a:prstGeom prst="wedgeRoundRectCallout">
            <a:avLst>
              <a:gd name="adj1" fmla="val -51601"/>
              <a:gd name="adj2" fmla="val 735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Dalmand Zrt., Dalmand </a:t>
            </a:r>
          </a:p>
          <a:p>
            <a:pPr marL="457200" indent="-457200"/>
            <a:r>
              <a:rPr lang="hu-HU" sz="2400" dirty="0">
                <a:solidFill>
                  <a:schemeClr val="tx1"/>
                </a:solidFill>
              </a:rPr>
              <a:t>	/</a:t>
            </a:r>
            <a:r>
              <a:rPr lang="hu-HU" sz="2400" dirty="0" err="1">
                <a:solidFill>
                  <a:schemeClr val="tx1"/>
                </a:solidFill>
              </a:rPr>
              <a:t>képv</a:t>
            </a:r>
            <a:r>
              <a:rPr lang="hu-HU" sz="2400" dirty="0">
                <a:solidFill>
                  <a:schemeClr val="tx1"/>
                </a:solidFill>
              </a:rPr>
              <a:t>.: Tóth Szabolcs/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14,401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4943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sp>
        <p:nvSpPr>
          <p:cNvPr id="10" name="Téglalap 9"/>
          <p:cNvSpPr/>
          <p:nvPr/>
        </p:nvSpPr>
        <p:spPr>
          <a:xfrm>
            <a:off x="2843808" y="188640"/>
            <a:ext cx="36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Öntözött kategória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162"/>
    </mc:Choice>
    <mc:Fallback>
      <p:transition advTm="7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131840" y="3717032"/>
            <a:ext cx="5040560" cy="2952328"/>
          </a:xfrm>
          <a:prstGeom prst="wedgeRoundRectCallout">
            <a:avLst>
              <a:gd name="adj1" fmla="val -64836"/>
              <a:gd name="adj2" fmla="val -852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IV.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Paár László, Mosonmagyaróvár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15,087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4751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sp>
        <p:nvSpPr>
          <p:cNvPr id="9" name="Téglalap 8"/>
          <p:cNvSpPr/>
          <p:nvPr/>
        </p:nvSpPr>
        <p:spPr>
          <a:xfrm>
            <a:off x="2843808" y="188640"/>
            <a:ext cx="36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Öntözött kategória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870"/>
    </mc:Choice>
    <mc:Fallback>
      <p:transition advTm="6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1043608" y="1052736"/>
            <a:ext cx="5040560" cy="2952328"/>
          </a:xfrm>
          <a:prstGeom prst="wedgeRoundRectCallout">
            <a:avLst>
              <a:gd name="adj1" fmla="val 32034"/>
              <a:gd name="adj2" fmla="val 943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III.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Paprika Földműves Szövetkezet, Martonos (Szerbia)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15,112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5031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Szerbia</a:t>
            </a:r>
          </a:p>
        </p:txBody>
      </p:sp>
      <p:sp>
        <p:nvSpPr>
          <p:cNvPr id="9" name="Téglalap 8"/>
          <p:cNvSpPr/>
          <p:nvPr/>
        </p:nvSpPr>
        <p:spPr>
          <a:xfrm>
            <a:off x="2843808" y="188640"/>
            <a:ext cx="36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Öntözött kategória</a:t>
            </a:r>
          </a:p>
        </p:txBody>
      </p:sp>
      <p:pic>
        <p:nvPicPr>
          <p:cNvPr id="10" name="Kép 9" descr="06035-0-00÷ETON÷01Öntözött és szántás nélküli I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229200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281"/>
    </mc:Choice>
    <mc:Fallback>
      <p:transition advTm="7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1115616" y="980728"/>
            <a:ext cx="4896544" cy="2952328"/>
          </a:xfrm>
          <a:prstGeom prst="wedgeRoundRectCallout">
            <a:avLst>
              <a:gd name="adj1" fmla="val 9350"/>
              <a:gd name="adj2" fmla="val 766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Mészáros Csaba, Fajsz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15,299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4943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sp>
        <p:nvSpPr>
          <p:cNvPr id="9" name="Téglalap 8"/>
          <p:cNvSpPr/>
          <p:nvPr/>
        </p:nvSpPr>
        <p:spPr>
          <a:xfrm>
            <a:off x="2843808" y="188640"/>
            <a:ext cx="36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Öntözött kategória</a:t>
            </a:r>
          </a:p>
        </p:txBody>
      </p:sp>
      <p:pic>
        <p:nvPicPr>
          <p:cNvPr id="10" name="Kép 9" descr="07514-0-00÷ETON÷03 Öntözött és szántás nélküli 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229200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20"/>
    </mc:Choice>
    <mc:Fallback>
      <p:transition advTm="7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843808" y="188640"/>
            <a:ext cx="36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Öntözött kategória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23528" y="1052736"/>
            <a:ext cx="4968552" cy="2952328"/>
          </a:xfrm>
          <a:prstGeom prst="wedgeRoundRectCallout">
            <a:avLst>
              <a:gd name="adj1" fmla="val 55584"/>
              <a:gd name="adj2" fmla="val 377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Nyeső Tamás, Szolnok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15,990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4943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10" name="Kép 9" descr="06431-0-00÷ETON÷01 Öntözött és szántás nélküli 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229200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50"/>
    </mc:Choice>
    <mc:Fallback>
      <p:transition advTm="6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1143000"/>
          </a:xfrm>
        </p:spPr>
        <p:txBody>
          <a:bodyPr>
            <a:noAutofit/>
          </a:bodyPr>
          <a:lstStyle/>
          <a:p>
            <a:r>
              <a:rPr lang="hu-HU" sz="3600" dirty="0"/>
              <a:t>Öntözött kategória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7170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2051720" y="2708920"/>
            <a:ext cx="5112568" cy="2664296"/>
          </a:xfrm>
          <a:prstGeom prst="wedgeRoundRectCallout">
            <a:avLst>
              <a:gd name="adj1" fmla="val 18503"/>
              <a:gd name="adj2" fmla="val 49495"/>
              <a:gd name="adj3" fmla="val 1666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helyezett: Nyeső Tamás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helyezett: Mészáros Csaba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helyezett: Paprika Földműves Szövetkezet 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1"/>
    </mc:Choice>
    <mc:Fallback>
      <p:transition spd="slow" advTm="401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187624" y="188640"/>
            <a:ext cx="6543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/>
              <a:t>Szántás nélküli művelési</a:t>
            </a:r>
            <a:r>
              <a:rPr lang="hu-HU" sz="3600" dirty="0">
                <a:latin typeface="+mj-lt"/>
              </a:rPr>
              <a:t> kategória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9" name="Lekerekített téglalap feliratnak 8"/>
          <p:cNvSpPr/>
          <p:nvPr/>
        </p:nvSpPr>
        <p:spPr>
          <a:xfrm>
            <a:off x="683568" y="3717032"/>
            <a:ext cx="5184576" cy="2952328"/>
          </a:xfrm>
          <a:prstGeom prst="wedgeRoundRectCallout">
            <a:avLst>
              <a:gd name="adj1" fmla="val 64171"/>
              <a:gd name="adj2" fmla="val -609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Kovács Sándor, Debrecen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14,956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5276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78"/>
    </mc:Choice>
    <mc:Fallback>
      <p:transition advTm="7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940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1. Régió (</a:t>
            </a:r>
            <a:r>
              <a:rPr lang="hu-HU" sz="3600" dirty="0" err="1">
                <a:latin typeface="+mj-lt"/>
              </a:rPr>
              <a:t>Dunántúl-Észak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9" name="Lekerekített téglalap feliratnak 8"/>
          <p:cNvSpPr/>
          <p:nvPr/>
        </p:nvSpPr>
        <p:spPr>
          <a:xfrm>
            <a:off x="3419872" y="3645024"/>
            <a:ext cx="5472608" cy="2952328"/>
          </a:xfrm>
          <a:prstGeom prst="wedgeRoundRectCallout">
            <a:avLst>
              <a:gd name="adj1" fmla="val -77295"/>
              <a:gd name="adj2" fmla="val -600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 err="1">
                <a:solidFill>
                  <a:schemeClr val="tx1"/>
                </a:solidFill>
              </a:rPr>
              <a:t>Répcevölgye</a:t>
            </a:r>
            <a:r>
              <a:rPr lang="hu-HU" sz="2400" dirty="0">
                <a:solidFill>
                  <a:schemeClr val="tx1"/>
                </a:solidFill>
              </a:rPr>
              <a:t> 2001 Kft. /</a:t>
            </a:r>
            <a:r>
              <a:rPr lang="hu-HU" sz="2400" dirty="0" err="1">
                <a:solidFill>
                  <a:schemeClr val="tx1"/>
                </a:solidFill>
              </a:rPr>
              <a:t>képv</a:t>
            </a:r>
            <a:r>
              <a:rPr lang="hu-HU" sz="2400" dirty="0">
                <a:solidFill>
                  <a:schemeClr val="tx1"/>
                </a:solidFill>
              </a:rPr>
              <a:t>.: </a:t>
            </a:r>
            <a:r>
              <a:rPr lang="hu-HU" sz="2400" dirty="0" err="1">
                <a:solidFill>
                  <a:schemeClr val="tx1"/>
                </a:solidFill>
              </a:rPr>
              <a:t>Bodorics</a:t>
            </a:r>
            <a:r>
              <a:rPr lang="hu-HU" sz="2400" dirty="0">
                <a:solidFill>
                  <a:schemeClr val="tx1"/>
                </a:solidFill>
              </a:rPr>
              <a:t> Pál/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14,737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5141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64"/>
    </mc:Choice>
    <mc:Fallback>
      <p:transition advTm="6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187624" y="188640"/>
            <a:ext cx="6543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/>
              <a:t>Szántás nélküli művelési</a:t>
            </a:r>
            <a:r>
              <a:rPr lang="hu-HU" sz="3600" dirty="0">
                <a:latin typeface="+mj-lt"/>
              </a:rPr>
              <a:t> kategória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3563888" y="3645024"/>
            <a:ext cx="5184576" cy="2952328"/>
          </a:xfrm>
          <a:prstGeom prst="wedgeRoundRectCallout">
            <a:avLst>
              <a:gd name="adj1" fmla="val -55653"/>
              <a:gd name="adj2" fmla="val -698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IV.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Takács András, Szákszend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15,193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4751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158"/>
    </mc:Choice>
    <mc:Fallback>
      <p:transition advTm="7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187624" y="188640"/>
            <a:ext cx="6543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/>
              <a:t>Szántás nélküli művelési</a:t>
            </a:r>
            <a:r>
              <a:rPr lang="hu-HU" sz="3600" dirty="0">
                <a:latin typeface="+mj-lt"/>
              </a:rPr>
              <a:t> kategória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3850904" y="1052736"/>
            <a:ext cx="5113584" cy="2952328"/>
          </a:xfrm>
          <a:prstGeom prst="wedgeRoundRectCallout">
            <a:avLst>
              <a:gd name="adj1" fmla="val -56814"/>
              <a:gd name="adj2" fmla="val 673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III.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 err="1">
                <a:solidFill>
                  <a:schemeClr val="tx1"/>
                </a:solidFill>
              </a:rPr>
              <a:t>Pájer</a:t>
            </a:r>
            <a:r>
              <a:rPr lang="hu-HU" sz="2400" dirty="0">
                <a:solidFill>
                  <a:schemeClr val="tx1"/>
                </a:solidFill>
              </a:rPr>
              <a:t> Gyula, Regöly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15,620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4541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10" name="Kép 9" descr="06035-0-00÷ETON÷01Öntözött és szántás nélküli I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906"/>
    </mc:Choice>
    <mc:Fallback>
      <p:transition advTm="7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187624" y="188640"/>
            <a:ext cx="6543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/>
              <a:t>Szántás nélküli művelési</a:t>
            </a:r>
            <a:r>
              <a:rPr lang="hu-HU" sz="3600" dirty="0">
                <a:latin typeface="+mj-lt"/>
              </a:rPr>
              <a:t> kategória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39552" y="3717032"/>
            <a:ext cx="5472608" cy="2952328"/>
          </a:xfrm>
          <a:prstGeom prst="wedgeRoundRectCallout">
            <a:avLst>
              <a:gd name="adj1" fmla="val 62342"/>
              <a:gd name="adj2" fmla="val -773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Kardos Ferenc, Hajdúböszörmény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15,997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4943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Kft., 		       Nitrogénművek Zrt.</a:t>
            </a:r>
          </a:p>
        </p:txBody>
      </p:sp>
      <p:pic>
        <p:nvPicPr>
          <p:cNvPr id="7" name="Kép 6" descr="07514-0-00÷ETON÷03 Öntözött és szántás nélküli I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433"/>
    </mc:Choice>
    <mc:Fallback>
      <p:transition advTm="7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187624" y="188640"/>
            <a:ext cx="6543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/>
              <a:t>Szántás nélküli művelési</a:t>
            </a:r>
            <a:r>
              <a:rPr lang="hu-HU" sz="3600" dirty="0">
                <a:latin typeface="+mj-lt"/>
              </a:rPr>
              <a:t> kategória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39552" y="3717032"/>
            <a:ext cx="5472608" cy="2952328"/>
          </a:xfrm>
          <a:prstGeom prst="wedgeRoundRectCallout">
            <a:avLst>
              <a:gd name="adj1" fmla="val 56851"/>
              <a:gd name="adj2" fmla="val -649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Nagy Sándor, Nádudvar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16,336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5031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6431-0-00÷ETON÷01 Öntözött és szántás nélküli I. dí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474"/>
    </mc:Choice>
    <mc:Fallback>
      <p:transition advTm="6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7170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2051720" y="2708920"/>
            <a:ext cx="5112568" cy="2664296"/>
          </a:xfrm>
          <a:prstGeom prst="wedgeRoundRectCallout">
            <a:avLst>
              <a:gd name="adj1" fmla="val 18503"/>
              <a:gd name="adj2" fmla="val 49495"/>
              <a:gd name="adj3" fmla="val 1666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helyezett: Nagy Sándor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helyezett: Kardos Ferenc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helyezett: </a:t>
            </a:r>
            <a:r>
              <a:rPr lang="hu-H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Pájer</a:t>
            </a: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Gyula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1187624" y="332656"/>
            <a:ext cx="6543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/>
              <a:t>Szántás nélküli művelési</a:t>
            </a:r>
            <a:r>
              <a:rPr lang="hu-HU" sz="3600" dirty="0">
                <a:latin typeface="+mj-lt"/>
              </a:rPr>
              <a:t> kategória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8"/>
    </mc:Choice>
    <mc:Fallback>
      <p:transition spd="slow" advTm="5898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1143000"/>
          </a:xfrm>
        </p:spPr>
        <p:txBody>
          <a:bodyPr>
            <a:noAutofit/>
          </a:bodyPr>
          <a:lstStyle/>
          <a:p>
            <a:r>
              <a:rPr lang="hu-HU" sz="3600" dirty="0"/>
              <a:t>Országos helyezések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7170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6"/>
    </mc:Choice>
    <mc:Fallback>
      <p:transition spd="slow" advTm="5156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termésverseny térkép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/>
              <a:t>Országos helyezések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5730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1. Régió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364088" y="22768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3. Régió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555776" y="48691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2. Régió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23928" y="43651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4. Régió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508104" y="37890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5. Régió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1259632" y="1700808"/>
            <a:ext cx="6408712" cy="4536504"/>
          </a:xfrm>
          <a:prstGeom prst="wedgeRoundRectCallout">
            <a:avLst>
              <a:gd name="adj1" fmla="val 20907"/>
              <a:gd name="adj2" fmla="val 494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403648" y="1916832"/>
            <a:ext cx="61206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spcAft>
                <a:spcPts val="1800"/>
              </a:spcAft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helyezett: Kardos Ferenc, Hajdúböszörmény</a:t>
            </a:r>
          </a:p>
          <a:p>
            <a:pPr marL="571500" indent="-571500" algn="ctr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2051720" y="5085184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Támogató: </a:t>
            </a:r>
            <a:r>
              <a:rPr lang="hu-HU" sz="2200" dirty="0" err="1"/>
              <a:t>Monsanto</a:t>
            </a:r>
            <a:r>
              <a:rPr lang="hu-HU" sz="2200" dirty="0"/>
              <a:t> Hungária Kft.</a:t>
            </a:r>
          </a:p>
          <a:p>
            <a:r>
              <a:rPr lang="hu-HU" sz="2200" dirty="0"/>
              <a:t>	Nitrogénművek Zrt.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051720" y="3429000"/>
            <a:ext cx="47525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u="sng" dirty="0"/>
              <a:t>Terméseredmény t/ha:</a:t>
            </a:r>
            <a:r>
              <a:rPr lang="hu-HU" sz="2400" dirty="0"/>
              <a:t> </a:t>
            </a:r>
            <a:r>
              <a:rPr lang="hu-HU" sz="2800" b="1" dirty="0">
                <a:solidFill>
                  <a:srgbClr val="FF0000"/>
                </a:solidFill>
              </a:rPr>
              <a:t>15,997</a:t>
            </a:r>
          </a:p>
          <a:p>
            <a:pPr>
              <a:spcAft>
                <a:spcPts val="600"/>
              </a:spcAft>
            </a:pPr>
            <a:endParaRPr lang="hu-HU" sz="2400" b="1" i="1" dirty="0">
              <a:solidFill>
                <a:srgbClr val="FF0000"/>
              </a:solidFill>
            </a:endParaRPr>
          </a:p>
          <a:p>
            <a:r>
              <a:rPr lang="hu-HU" sz="2400" b="1" i="1" dirty="0"/>
              <a:t>Fajta: </a:t>
            </a:r>
            <a:r>
              <a:rPr lang="hu-HU" sz="2400" b="1" i="1" dirty="0">
                <a:solidFill>
                  <a:srgbClr val="FF0000"/>
                </a:solidFill>
              </a:rPr>
              <a:t>DKC 4943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319"/>
    </mc:Choice>
    <mc:Fallback>
      <p:transition advTm="3319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termésverseny térkép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/>
              <a:t>Országos helyezések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5730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1. Régió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364088" y="22768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3. Régió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555776" y="48691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2. Régió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23928" y="43651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4. Régió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508104" y="37890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5. Régió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1259632" y="1700808"/>
            <a:ext cx="6408712" cy="4536504"/>
          </a:xfrm>
          <a:prstGeom prst="wedgeRoundRectCallout">
            <a:avLst>
              <a:gd name="adj1" fmla="val 20907"/>
              <a:gd name="adj2" fmla="val 494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403648" y="1916832"/>
            <a:ext cx="612068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spcAft>
                <a:spcPts val="600"/>
              </a:spcAft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helyezett: Nagy Sándor, </a:t>
            </a:r>
          </a:p>
          <a:p>
            <a:pPr marL="571500" indent="-571500" algn="ctr">
              <a:spcAft>
                <a:spcPts val="1800"/>
              </a:spcAft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Nádudvar</a:t>
            </a:r>
          </a:p>
          <a:p>
            <a:pPr marL="571500" indent="-571500" algn="ctr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2051720" y="508518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Támogató: </a:t>
            </a:r>
            <a:r>
              <a:rPr lang="hu-HU" sz="2200" dirty="0" err="1"/>
              <a:t>Monsanto</a:t>
            </a:r>
            <a:r>
              <a:rPr lang="hu-HU" sz="2200" dirty="0"/>
              <a:t> Hungária Kft.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051720" y="3429000"/>
            <a:ext cx="47525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u="sng" dirty="0"/>
              <a:t>Terméseredmény t/ha:</a:t>
            </a:r>
            <a:r>
              <a:rPr lang="hu-HU" sz="2400" dirty="0"/>
              <a:t> </a:t>
            </a:r>
            <a:r>
              <a:rPr lang="hu-HU" sz="2800" b="1" dirty="0">
                <a:solidFill>
                  <a:srgbClr val="FF0000"/>
                </a:solidFill>
              </a:rPr>
              <a:t>16,336</a:t>
            </a:r>
          </a:p>
          <a:p>
            <a:pPr>
              <a:spcAft>
                <a:spcPts val="600"/>
              </a:spcAft>
            </a:pPr>
            <a:endParaRPr lang="hu-HU" sz="2400" b="1" i="1" dirty="0">
              <a:solidFill>
                <a:srgbClr val="FF0000"/>
              </a:solidFill>
            </a:endParaRPr>
          </a:p>
          <a:p>
            <a:r>
              <a:rPr lang="hu-HU" sz="2400" b="1" i="1" dirty="0"/>
              <a:t>Fajta: </a:t>
            </a:r>
            <a:r>
              <a:rPr lang="hu-HU" sz="2400" b="1" i="1" dirty="0">
                <a:solidFill>
                  <a:srgbClr val="FF0000"/>
                </a:solidFill>
              </a:rPr>
              <a:t>DKC 5031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807"/>
    </mc:Choice>
    <mc:Fallback>
      <p:transition advTm="4807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termésverseny térkép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/>
              <a:t>Országos helyezések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5730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1. Régió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364088" y="22768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3. Régió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555776" y="48691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2. Régió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23928" y="43651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4. Régió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508104" y="37890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5. Régió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1259632" y="1700808"/>
            <a:ext cx="6408712" cy="4536504"/>
          </a:xfrm>
          <a:prstGeom prst="wedgeRoundRectCallout">
            <a:avLst>
              <a:gd name="adj1" fmla="val 20907"/>
              <a:gd name="adj2" fmla="val 494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403648" y="1916832"/>
            <a:ext cx="612068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spcAft>
                <a:spcPts val="600"/>
              </a:spcAft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helyezett: Takács János, </a:t>
            </a:r>
          </a:p>
          <a:p>
            <a:pPr marL="571500" indent="-571500" algn="ctr">
              <a:spcAft>
                <a:spcPts val="600"/>
              </a:spcAft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Tótszerdahely</a:t>
            </a:r>
          </a:p>
          <a:p>
            <a:pPr marL="571500" indent="-571500" algn="ctr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763688" y="5085184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Támogató: </a:t>
            </a:r>
          </a:p>
          <a:p>
            <a:r>
              <a:rPr lang="hu-HU" sz="2200" dirty="0" err="1"/>
              <a:t>Monsanto</a:t>
            </a:r>
            <a:r>
              <a:rPr lang="hu-HU" sz="2200" dirty="0"/>
              <a:t> Hungária Kft.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763688" y="3140968"/>
            <a:ext cx="47525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u="sng" dirty="0"/>
              <a:t>Terméseredmény t/ha:</a:t>
            </a:r>
            <a:r>
              <a:rPr lang="hu-HU" sz="2400" dirty="0"/>
              <a:t> </a:t>
            </a:r>
            <a:r>
              <a:rPr lang="hu-HU" sz="2800" b="1" dirty="0">
                <a:solidFill>
                  <a:srgbClr val="FF0000"/>
                </a:solidFill>
              </a:rPr>
              <a:t>16,523</a:t>
            </a:r>
          </a:p>
          <a:p>
            <a:pPr>
              <a:spcAft>
                <a:spcPts val="600"/>
              </a:spcAft>
            </a:pPr>
            <a:endParaRPr lang="hu-HU" sz="2400" b="1" i="1" dirty="0">
              <a:solidFill>
                <a:srgbClr val="FF0000"/>
              </a:solidFill>
            </a:endParaRPr>
          </a:p>
          <a:p>
            <a:r>
              <a:rPr lang="hu-HU" sz="2400" b="1" i="1" dirty="0"/>
              <a:t>Fajta: </a:t>
            </a:r>
            <a:r>
              <a:rPr lang="hu-HU" sz="2400" b="1" i="1" dirty="0">
                <a:solidFill>
                  <a:srgbClr val="FF0000"/>
                </a:solidFill>
              </a:rPr>
              <a:t>DKC 5830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pic>
        <p:nvPicPr>
          <p:cNvPr id="19" name="Kép 18" descr="07848-0-00÷RO÷01 Országos III. dí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797152"/>
            <a:ext cx="2160844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583"/>
    </mc:Choice>
    <mc:Fallback>
      <p:transition advTm="4583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termésverseny térkép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/>
              <a:t>Országos helyezések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5730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1. Régió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364088" y="22768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3. Régió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555776" y="48691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2. Régió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23928" y="43651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4. Régió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508104" y="37890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5. Régió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1259632" y="1700808"/>
            <a:ext cx="6408712" cy="4536504"/>
          </a:xfrm>
          <a:prstGeom prst="wedgeRoundRectCallout">
            <a:avLst>
              <a:gd name="adj1" fmla="val 20907"/>
              <a:gd name="adj2" fmla="val 494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403648" y="1916832"/>
            <a:ext cx="612068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spcAft>
                <a:spcPts val="600"/>
              </a:spcAft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helyezett: Deák István, </a:t>
            </a:r>
          </a:p>
          <a:p>
            <a:pPr marL="571500" indent="-571500" algn="ctr">
              <a:spcAft>
                <a:spcPts val="1800"/>
              </a:spcAft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Murakeresztúr</a:t>
            </a:r>
          </a:p>
          <a:p>
            <a:pPr marL="571500" indent="-571500" algn="ctr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763688" y="5157192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Támogató: </a:t>
            </a:r>
          </a:p>
          <a:p>
            <a:r>
              <a:rPr lang="hu-HU" sz="2200" dirty="0" err="1"/>
              <a:t>Monsanto</a:t>
            </a:r>
            <a:r>
              <a:rPr lang="hu-HU" sz="2200" dirty="0"/>
              <a:t> Hungária Kft.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763688" y="3212976"/>
            <a:ext cx="47525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u="sng" dirty="0"/>
              <a:t>Terméseredmény t/ha:</a:t>
            </a:r>
            <a:r>
              <a:rPr lang="hu-HU" sz="2400" dirty="0"/>
              <a:t> </a:t>
            </a:r>
            <a:r>
              <a:rPr lang="hu-HU" sz="2800" b="1" dirty="0">
                <a:solidFill>
                  <a:srgbClr val="FF0000"/>
                </a:solidFill>
              </a:rPr>
              <a:t>16,891</a:t>
            </a:r>
          </a:p>
          <a:p>
            <a:pPr>
              <a:spcAft>
                <a:spcPts val="600"/>
              </a:spcAft>
            </a:pPr>
            <a:endParaRPr lang="hu-HU" sz="2400" b="1" i="1" dirty="0">
              <a:solidFill>
                <a:srgbClr val="FF0000"/>
              </a:solidFill>
            </a:endParaRPr>
          </a:p>
          <a:p>
            <a:r>
              <a:rPr lang="hu-HU" sz="2400" b="1" i="1" dirty="0"/>
              <a:t>Fajta: </a:t>
            </a:r>
            <a:r>
              <a:rPr lang="hu-HU" sz="2400" b="1" dirty="0">
                <a:solidFill>
                  <a:srgbClr val="FF0000"/>
                </a:solidFill>
              </a:rPr>
              <a:t>DKC 4943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pic>
        <p:nvPicPr>
          <p:cNvPr id="19" name="Kép 18" descr="07517-0-00÷RO÷03 Országos II. dí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797152"/>
            <a:ext cx="2160844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727"/>
    </mc:Choice>
    <mc:Fallback>
      <p:transition advTm="47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940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1. Régió (</a:t>
            </a:r>
            <a:r>
              <a:rPr lang="hu-HU" sz="3600" dirty="0" err="1">
                <a:latin typeface="+mj-lt"/>
              </a:rPr>
              <a:t>Dunántúl-Észak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419872" y="3645024"/>
            <a:ext cx="5472608" cy="2952328"/>
          </a:xfrm>
          <a:prstGeom prst="wedgeRoundRectCallout">
            <a:avLst>
              <a:gd name="adj1" fmla="val -58199"/>
              <a:gd name="adj2" fmla="val -65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Kis Bence, Ászár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14,743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4717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6035-0-00÷VA÷01 Regionális III. dí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501"/>
    </mc:Choice>
    <mc:Fallback>
      <p:transition advTm="6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termésverseny térkép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/>
              <a:t>Országos helyezések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5730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1. Régió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364088" y="22768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3. Régió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555776" y="48691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2. Régió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23928" y="43651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4. Régió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508104" y="37890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5. Régió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1259632" y="1700808"/>
            <a:ext cx="6408712" cy="4536504"/>
          </a:xfrm>
          <a:prstGeom prst="wedgeRoundRectCallout">
            <a:avLst>
              <a:gd name="adj1" fmla="val 20907"/>
              <a:gd name="adj2" fmla="val 494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403648" y="1916832"/>
            <a:ext cx="612068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spcAft>
                <a:spcPts val="600"/>
              </a:spcAft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helyezett: Papp György, </a:t>
            </a:r>
          </a:p>
          <a:p>
            <a:pPr marL="571500" indent="-571500" algn="ctr">
              <a:spcAft>
                <a:spcPts val="1800"/>
              </a:spcAft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Nyírderzs</a:t>
            </a:r>
          </a:p>
          <a:p>
            <a:pPr marL="571500" indent="-571500" algn="ctr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Aft>
                <a:spcPts val="1800"/>
              </a:spcAft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763688" y="4941168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Támogató: </a:t>
            </a:r>
          </a:p>
          <a:p>
            <a:r>
              <a:rPr lang="hu-HU" sz="2200" dirty="0" err="1"/>
              <a:t>Monsanto</a:t>
            </a:r>
            <a:r>
              <a:rPr lang="hu-HU" sz="2200" dirty="0"/>
              <a:t> Hungária Kft.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763688" y="3140968"/>
            <a:ext cx="47525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u="sng" dirty="0"/>
              <a:t>Terméseredmény t/ha:</a:t>
            </a:r>
            <a:r>
              <a:rPr lang="hu-HU" sz="2400" dirty="0"/>
              <a:t> </a:t>
            </a:r>
            <a:r>
              <a:rPr lang="hu-HU" sz="2800" b="1" dirty="0">
                <a:solidFill>
                  <a:srgbClr val="FF0000"/>
                </a:solidFill>
              </a:rPr>
              <a:t>17,228</a:t>
            </a:r>
          </a:p>
          <a:p>
            <a:pPr>
              <a:spcAft>
                <a:spcPts val="600"/>
              </a:spcAft>
            </a:pPr>
            <a:endParaRPr lang="hu-HU" sz="2400" b="1" i="1" dirty="0">
              <a:solidFill>
                <a:srgbClr val="FF0000"/>
              </a:solidFill>
            </a:endParaRPr>
          </a:p>
          <a:p>
            <a:r>
              <a:rPr lang="hu-HU" sz="2400" b="1" i="1" dirty="0"/>
              <a:t>Fajta: </a:t>
            </a:r>
            <a:r>
              <a:rPr lang="hu-HU" sz="2400" b="1" i="1" dirty="0">
                <a:solidFill>
                  <a:srgbClr val="FF0000"/>
                </a:solidFill>
              </a:rPr>
              <a:t>DKC 4943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pic>
        <p:nvPicPr>
          <p:cNvPr id="19" name="Kép 18" descr="06627-0-00÷RO÷01 Országos I. dí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797152"/>
            <a:ext cx="2160844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77"/>
    </mc:Choice>
    <mc:Fallback>
      <p:transition advTm="4077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1143000"/>
          </a:xfrm>
        </p:spPr>
        <p:txBody>
          <a:bodyPr>
            <a:noAutofit/>
          </a:bodyPr>
          <a:lstStyle/>
          <a:p>
            <a:r>
              <a:rPr lang="hu-HU" sz="3600" dirty="0"/>
              <a:t>Országos helyezések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7170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2051720" y="2708920"/>
            <a:ext cx="5112568" cy="2664296"/>
          </a:xfrm>
          <a:prstGeom prst="wedgeRoundRectCallout">
            <a:avLst>
              <a:gd name="adj1" fmla="val 18503"/>
              <a:gd name="adj2" fmla="val 49495"/>
              <a:gd name="adj3" fmla="val 1666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helyezett: Papp György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helyezett: Deák István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helyezett: Takács János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0"/>
    </mc:Choice>
    <mc:Fallback>
      <p:transition spd="slow" advTm="429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694928"/>
          </a:xfrm>
        </p:spPr>
        <p:txBody>
          <a:bodyPr>
            <a:normAutofit lnSpcReduction="10000"/>
          </a:bodyPr>
          <a:lstStyle/>
          <a:p>
            <a:r>
              <a:rPr lang="hu-H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Gratulálunk!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76672"/>
            <a:ext cx="5313840" cy="4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0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5"/>
    </mc:Choice>
    <mc:Fallback>
      <p:transition spd="slow" advTm="40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940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1. Régió (</a:t>
            </a:r>
            <a:r>
              <a:rPr lang="hu-HU" sz="3600" dirty="0" err="1">
                <a:latin typeface="+mj-lt"/>
              </a:rPr>
              <a:t>Dunántúl-Észak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419872" y="3645024"/>
            <a:ext cx="5472608" cy="2952328"/>
          </a:xfrm>
          <a:prstGeom prst="wedgeRoundRectCallout">
            <a:avLst>
              <a:gd name="adj1" fmla="val -58199"/>
              <a:gd name="adj2" fmla="val -65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Kis Bertalanné, Ászár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14,845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SY </a:t>
            </a:r>
            <a:r>
              <a:rPr lang="hu-HU" sz="2400" dirty="0" err="1">
                <a:solidFill>
                  <a:srgbClr val="FF0000"/>
                </a:solidFill>
              </a:rPr>
              <a:t>Octavius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Syngenta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Seeds</a:t>
            </a:r>
            <a:r>
              <a:rPr lang="hu-HU" sz="2400" dirty="0">
                <a:solidFill>
                  <a:schemeClr val="tx1"/>
                </a:solidFill>
              </a:rPr>
              <a:t> Kft.</a:t>
            </a:r>
          </a:p>
        </p:txBody>
      </p:sp>
      <p:pic>
        <p:nvPicPr>
          <p:cNvPr id="9" name="Kép 8" descr="07514-0-00÷VA÷03 Regionális II. dí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052736"/>
            <a:ext cx="2160844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497"/>
    </mc:Choice>
    <mc:Fallback>
      <p:transition advTm="6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940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1. Régió (</a:t>
            </a:r>
            <a:r>
              <a:rPr lang="hu-HU" sz="3600" dirty="0" err="1">
                <a:latin typeface="+mj-lt"/>
              </a:rPr>
              <a:t>Dunántúl-Észak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419872" y="3645024"/>
            <a:ext cx="5472608" cy="2952328"/>
          </a:xfrm>
          <a:prstGeom prst="wedgeRoundRectCallout">
            <a:avLst>
              <a:gd name="adj1" fmla="val -54141"/>
              <a:gd name="adj2" fmla="val -702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I.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Takács András, Szákszend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15,193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>
                <a:solidFill>
                  <a:srgbClr val="FF0000"/>
                </a:solidFill>
              </a:rPr>
              <a:t>DKC 4751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 err="1">
                <a:solidFill>
                  <a:schemeClr val="tx1"/>
                </a:solidFill>
              </a:rPr>
              <a:t>Monsanto</a:t>
            </a:r>
            <a:r>
              <a:rPr lang="hu-HU" sz="2400" dirty="0">
                <a:solidFill>
                  <a:schemeClr val="tx1"/>
                </a:solidFill>
              </a:rPr>
              <a:t> Hungária Kft.</a:t>
            </a:r>
          </a:p>
        </p:txBody>
      </p:sp>
      <p:pic>
        <p:nvPicPr>
          <p:cNvPr id="9" name="Kép 8" descr="06431-0-00÷VA÷01 Regionális I. dí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052736"/>
            <a:ext cx="2160843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20"/>
    </mc:Choice>
    <mc:Fallback>
      <p:transition advTm="7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térkép színezve Magyarország elválasz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62900" cy="5105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400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1. Régió (</a:t>
            </a:r>
            <a:r>
              <a:rPr lang="hu-HU" sz="3600" dirty="0" err="1"/>
              <a:t>Dunántúl-Észak</a:t>
            </a:r>
            <a:r>
              <a:rPr lang="hu-HU" sz="3600" dirty="0"/>
              <a:t>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Régió</a:t>
            </a:r>
          </a:p>
          <a:p>
            <a:pPr marL="342900" indent="-342900"/>
            <a:r>
              <a:rPr lang="hu-HU" dirty="0"/>
              <a:t>(</a:t>
            </a:r>
            <a:r>
              <a:rPr lang="hu-HU" dirty="0" err="1"/>
              <a:t>Dunántúl-Észak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43609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Régió</a:t>
            </a:r>
          </a:p>
          <a:p>
            <a:r>
              <a:rPr lang="hu-HU" dirty="0"/>
              <a:t>Alföld- Észak)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Régió</a:t>
            </a:r>
          </a:p>
          <a:p>
            <a:r>
              <a:rPr lang="hu-HU" dirty="0"/>
              <a:t>(</a:t>
            </a:r>
            <a:r>
              <a:rPr lang="hu-HU" dirty="0" err="1"/>
              <a:t>Dunántúl-Dél</a:t>
            </a:r>
            <a:r>
              <a:rPr lang="hu-HU" dirty="0"/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36450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</a:t>
            </a:r>
          </a:p>
          <a:p>
            <a:r>
              <a:rPr lang="hu-HU" dirty="0"/>
              <a:t>(</a:t>
            </a:r>
            <a:r>
              <a:rPr lang="hu-HU" dirty="0" err="1"/>
              <a:t>Alföld-Nyugat</a:t>
            </a:r>
            <a:r>
              <a:rPr lang="hu-HU" dirty="0"/>
              <a:t>)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42930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Régió</a:t>
            </a:r>
          </a:p>
          <a:p>
            <a:r>
              <a:rPr lang="hu-HU" dirty="0"/>
              <a:t>(</a:t>
            </a:r>
            <a:r>
              <a:rPr lang="hu-HU" dirty="0" err="1"/>
              <a:t>Alföld-Kelet</a:t>
            </a:r>
            <a:r>
              <a:rPr lang="hu-HU" dirty="0"/>
              <a:t>)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2839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Régió (Szerbia)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3851920" y="1556792"/>
            <a:ext cx="4680520" cy="2376264"/>
          </a:xfrm>
          <a:prstGeom prst="wedgeRoundRectCallout">
            <a:avLst>
              <a:gd name="adj1" fmla="val -62714"/>
              <a:gd name="adj2" fmla="val 36301"/>
              <a:gd name="adj3" fmla="val 1666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helyezett: Takács András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helyezett: Kis Bertalanné</a:t>
            </a:r>
          </a:p>
          <a:p>
            <a:pPr marL="400050" indent="-400050">
              <a:spcAft>
                <a:spcPts val="1800"/>
              </a:spcAft>
            </a:pP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helyezett: Kis Bence</a:t>
            </a:r>
          </a:p>
        </p:txBody>
      </p:sp>
      <p:pic>
        <p:nvPicPr>
          <p:cNvPr id="12" name="Kép 11" descr="mkk_vesenylogo_2016_VIII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7"/>
    </mc:Choice>
    <mc:Fallback>
      <p:transition spd="slow" advTm="39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termésverseny térkép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1052736"/>
            <a:ext cx="7344814" cy="56082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01676" y="260648"/>
            <a:ext cx="4550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+mj-lt"/>
              </a:rPr>
              <a:t>2. Régió (</a:t>
            </a:r>
            <a:r>
              <a:rPr lang="hu-HU" sz="3600" dirty="0" err="1">
                <a:latin typeface="+mj-lt"/>
              </a:rPr>
              <a:t>Dunántúl-Dél</a:t>
            </a:r>
            <a:r>
              <a:rPr lang="hu-HU" sz="3600" dirty="0">
                <a:latin typeface="+mj-lt"/>
              </a:rPr>
              <a:t>)</a:t>
            </a:r>
          </a:p>
        </p:txBody>
      </p:sp>
      <p:pic>
        <p:nvPicPr>
          <p:cNvPr id="4" name="Kép 3" descr="mkk_vesenylogo_2016_VIII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0"/>
            <a:ext cx="1296144" cy="111506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3671392" y="1052736"/>
            <a:ext cx="5472608" cy="2952328"/>
          </a:xfrm>
          <a:prstGeom prst="wedgeRoundRectCallout">
            <a:avLst>
              <a:gd name="adj1" fmla="val -82785"/>
              <a:gd name="adj2" fmla="val 757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b="1" u="sng" dirty="0">
                <a:solidFill>
                  <a:schemeClr val="tx1"/>
                </a:solidFill>
              </a:rPr>
              <a:t>Régiós V. helyezett</a:t>
            </a:r>
          </a:p>
          <a:p>
            <a:pPr marL="457200" indent="-457200" algn="ctr"/>
            <a:endParaRPr lang="hu-HU" sz="2400" b="1" u="sng" dirty="0">
              <a:solidFill>
                <a:schemeClr val="tx1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Versenyző: </a:t>
            </a:r>
            <a:r>
              <a:rPr lang="hu-HU" sz="2400" dirty="0">
                <a:solidFill>
                  <a:schemeClr val="tx1"/>
                </a:solidFill>
              </a:rPr>
              <a:t>Deák Tamás, Murakeresztúr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Terméseredmény t/ha: </a:t>
            </a:r>
            <a:r>
              <a:rPr lang="hu-HU" sz="2800" b="1" i="1" dirty="0">
                <a:solidFill>
                  <a:srgbClr val="FF0000"/>
                </a:solidFill>
              </a:rPr>
              <a:t>15,076</a:t>
            </a: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Fajta: </a:t>
            </a:r>
            <a:r>
              <a:rPr lang="hu-HU" sz="2400" dirty="0" err="1">
                <a:solidFill>
                  <a:srgbClr val="FF0000"/>
                </a:solidFill>
              </a:rPr>
              <a:t>Mexini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hu-HU" sz="2400" u="sng" dirty="0">
                <a:solidFill>
                  <a:schemeClr val="tx1"/>
                </a:solidFill>
              </a:rPr>
              <a:t>Támogató: </a:t>
            </a:r>
            <a:r>
              <a:rPr lang="hu-HU" sz="2400" dirty="0">
                <a:solidFill>
                  <a:schemeClr val="tx1"/>
                </a:solidFill>
              </a:rPr>
              <a:t>Dow </a:t>
            </a:r>
            <a:r>
              <a:rPr lang="hu-HU" sz="2400" dirty="0" err="1">
                <a:solidFill>
                  <a:schemeClr val="tx1"/>
                </a:solidFill>
              </a:rPr>
              <a:t>Agroscience</a:t>
            </a:r>
            <a:r>
              <a:rPr lang="hu-HU" sz="2400" dirty="0">
                <a:solidFill>
                  <a:schemeClr val="tx1"/>
                </a:solidFill>
              </a:rPr>
              <a:t> Kft.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174"/>
    </mc:Choice>
    <mc:Fallback>
      <p:transition advTm="7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Words>1786</Words>
  <Application>Microsoft Office PowerPoint</Application>
  <PresentationFormat>Diavetítés a képernyőre (4:3 oldalarány)</PresentationFormat>
  <Paragraphs>491</Paragraphs>
  <Slides>52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Office-téma</vt:lpstr>
      <vt:lpstr>PowerPoint-bemutató</vt:lpstr>
      <vt:lpstr>A régiók elhelyezkedése</vt:lpstr>
      <vt:lpstr>PowerPoint-bemutató</vt:lpstr>
      <vt:lpstr>PowerPoint-bemutató</vt:lpstr>
      <vt:lpstr>PowerPoint-bemutató</vt:lpstr>
      <vt:lpstr>PowerPoint-bemutató</vt:lpstr>
      <vt:lpstr>PowerPoint-bemutató</vt:lpstr>
      <vt:lpstr>1. Régió (Dunántúl-Észak)</vt:lpstr>
      <vt:lpstr>PowerPoint-bemutató</vt:lpstr>
      <vt:lpstr>PowerPoint-bemutató</vt:lpstr>
      <vt:lpstr>PowerPoint-bemutató</vt:lpstr>
      <vt:lpstr>PowerPoint-bemutató</vt:lpstr>
      <vt:lpstr>PowerPoint-bemutató</vt:lpstr>
      <vt:lpstr>2. Régió (Dunántúl-Dél)</vt:lpstr>
      <vt:lpstr>PowerPoint-bemutató</vt:lpstr>
      <vt:lpstr>PowerPoint-bemutató</vt:lpstr>
      <vt:lpstr>PowerPoint-bemutató</vt:lpstr>
      <vt:lpstr>PowerPoint-bemutató</vt:lpstr>
      <vt:lpstr>PowerPoint-bemutató</vt:lpstr>
      <vt:lpstr>3. Régió (Alföld-Észak)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5. Régió (Alföld-Kelet)</vt:lpstr>
      <vt:lpstr>PowerPoint-bemutató</vt:lpstr>
      <vt:lpstr>PowerPoint-bemutató</vt:lpstr>
      <vt:lpstr>PowerPoint-bemutató</vt:lpstr>
      <vt:lpstr>PowerPoint-bemutató</vt:lpstr>
      <vt:lpstr>PowerPoint-bemutató</vt:lpstr>
      <vt:lpstr>Öntözött kategória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Országos helyezések </vt:lpstr>
      <vt:lpstr>Országos helyezések</vt:lpstr>
      <vt:lpstr>Országos helyezések</vt:lpstr>
      <vt:lpstr>Országos helyezések</vt:lpstr>
      <vt:lpstr>Országos helyezések</vt:lpstr>
      <vt:lpstr>Országos helyezések</vt:lpstr>
      <vt:lpstr>Országos helyezések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VPeter</dc:creator>
  <cp:lastModifiedBy>Szieberth Dénes</cp:lastModifiedBy>
  <cp:revision>373</cp:revision>
  <dcterms:created xsi:type="dcterms:W3CDTF">2012-12-01T22:49:34Z</dcterms:created>
  <dcterms:modified xsi:type="dcterms:W3CDTF">2016-12-16T15:36:30Z</dcterms:modified>
</cp:coreProperties>
</file>