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7" r:id="rId2"/>
    <p:sldId id="256" r:id="rId3"/>
    <p:sldId id="258" r:id="rId4"/>
    <p:sldId id="289" r:id="rId5"/>
    <p:sldId id="261" r:id="rId6"/>
    <p:sldId id="301" r:id="rId7"/>
    <p:sldId id="304" r:id="rId8"/>
    <p:sldId id="302" r:id="rId9"/>
    <p:sldId id="305" r:id="rId10"/>
    <p:sldId id="281" r:id="rId11"/>
    <p:sldId id="268" r:id="rId12"/>
    <p:sldId id="292" r:id="rId13"/>
    <p:sldId id="303" r:id="rId14"/>
    <p:sldId id="288" r:id="rId15"/>
    <p:sldId id="299" r:id="rId16"/>
    <p:sldId id="300" r:id="rId17"/>
    <p:sldId id="298" r:id="rId18"/>
    <p:sldId id="296" r:id="rId19"/>
    <p:sldId id="297" r:id="rId20"/>
    <p:sldId id="291" r:id="rId21"/>
    <p:sldId id="294" r:id="rId22"/>
    <p:sldId id="295" r:id="rId23"/>
    <p:sldId id="277" r:id="rId24"/>
    <p:sldId id="293" r:id="rId25"/>
    <p:sldId id="283" r:id="rId26"/>
    <p:sldId id="262" r:id="rId27"/>
    <p:sldId id="285" r:id="rId28"/>
    <p:sldId id="286" r:id="rId29"/>
    <p:sldId id="282" r:id="rId30"/>
    <p:sldId id="269" r:id="rId31"/>
    <p:sldId id="272" r:id="rId32"/>
    <p:sldId id="275" r:id="rId33"/>
    <p:sldId id="280" r:id="rId34"/>
    <p:sldId id="274" r:id="rId35"/>
    <p:sldId id="276" r:id="rId36"/>
    <p:sldId id="278" r:id="rId37"/>
    <p:sldId id="279" r:id="rId38"/>
    <p:sldId id="284" r:id="rId39"/>
    <p:sldId id="259" r:id="rId40"/>
    <p:sldId id="270" r:id="rId41"/>
    <p:sldId id="271" r:id="rId42"/>
    <p:sldId id="263" r:id="rId43"/>
    <p:sldId id="264" r:id="rId44"/>
    <p:sldId id="267" r:id="rId45"/>
    <p:sldId id="265" r:id="rId46"/>
    <p:sldId id="266" r:id="rId47"/>
  </p:sldIdLst>
  <p:sldSz cx="12192000" cy="6858000"/>
  <p:notesSz cx="6858000" cy="9686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eberth Dénes" initials="SD" lastIdx="0" clrIdx="0">
    <p:extLst>
      <p:ext uri="{19B8F6BF-5375-455C-9EA6-DF929625EA0E}">
        <p15:presenceInfo xmlns:p15="http://schemas.microsoft.com/office/powerpoint/2012/main" userId="2bed2132da9f1d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nes\Documents\Kukklub_2014_0301\Iratt&#225;r\&#193;ltal&#225;nosmg\Statisztik&#225;k\Stat2015\Kukstat_Mo_2008_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Kukorica termésátlagok 1921</a:t>
            </a:r>
            <a:r>
              <a:rPr lang="hu-HU" baseline="0" dirty="0"/>
              <a:t> - 2015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8176597423132204E-2"/>
          <c:y val="9.8175511403464144E-2"/>
          <c:w val="0.93682538441949614"/>
          <c:h val="0.80732175777344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Munka5!$B$1</c:f>
              <c:strCache>
                <c:ptCount val="1"/>
                <c:pt idx="0">
                  <c:v>Maize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>
                <a:bevelT w="31750"/>
              </a:sp3d>
            </c:spPr>
            <c:extLst>
              <c:ext xmlns:c16="http://schemas.microsoft.com/office/drawing/2014/chart" uri="{C3380CC4-5D6E-409C-BE32-E72D297353CC}">
                <c16:uniqueId val="{00000000-8E8F-4BA0-B1F3-6BE9A54EA04B}"/>
              </c:ext>
            </c:extLst>
          </c:dPt>
          <c:dPt>
            <c:idx val="9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 rad="127000">
                  <a:srgbClr val="FF0000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8E8F-4BA0-B1F3-6BE9A54EA04B}"/>
              </c:ext>
            </c:extLst>
          </c:dPt>
          <c:cat>
            <c:numRef>
              <c:f>Munka5!$A$2:$A$96</c:f>
              <c:numCache>
                <c:formatCode>General</c:formatCode>
                <c:ptCount val="95"/>
                <c:pt idx="0">
                  <c:v>1921</c:v>
                </c:pt>
                <c:pt idx="1">
                  <c:v>1922</c:v>
                </c:pt>
                <c:pt idx="2">
                  <c:v>1923</c:v>
                </c:pt>
                <c:pt idx="3">
                  <c:v>1924</c:v>
                </c:pt>
                <c:pt idx="4">
                  <c:v>1925</c:v>
                </c:pt>
                <c:pt idx="5">
                  <c:v>1926</c:v>
                </c:pt>
                <c:pt idx="6">
                  <c:v>1927</c:v>
                </c:pt>
                <c:pt idx="7">
                  <c:v>1928</c:v>
                </c:pt>
                <c:pt idx="8">
                  <c:v>1929</c:v>
                </c:pt>
                <c:pt idx="9">
                  <c:v>1930</c:v>
                </c:pt>
                <c:pt idx="10">
                  <c:v>1931</c:v>
                </c:pt>
                <c:pt idx="11">
                  <c:v>1932</c:v>
                </c:pt>
                <c:pt idx="12">
                  <c:v>1933</c:v>
                </c:pt>
                <c:pt idx="13">
                  <c:v>1934</c:v>
                </c:pt>
                <c:pt idx="14">
                  <c:v>1935</c:v>
                </c:pt>
                <c:pt idx="15">
                  <c:v>1936</c:v>
                </c:pt>
                <c:pt idx="16">
                  <c:v>1937</c:v>
                </c:pt>
                <c:pt idx="17">
                  <c:v>1938</c:v>
                </c:pt>
                <c:pt idx="18">
                  <c:v>1939</c:v>
                </c:pt>
                <c:pt idx="19">
                  <c:v>1940</c:v>
                </c:pt>
                <c:pt idx="20">
                  <c:v>1941</c:v>
                </c:pt>
                <c:pt idx="21">
                  <c:v>1942</c:v>
                </c:pt>
                <c:pt idx="22">
                  <c:v>1943</c:v>
                </c:pt>
                <c:pt idx="23">
                  <c:v>1944</c:v>
                </c:pt>
                <c:pt idx="24">
                  <c:v>1945</c:v>
                </c:pt>
                <c:pt idx="25">
                  <c:v>1946</c:v>
                </c:pt>
                <c:pt idx="26">
                  <c:v>1947</c:v>
                </c:pt>
                <c:pt idx="27">
                  <c:v>1948</c:v>
                </c:pt>
                <c:pt idx="28">
                  <c:v>1949</c:v>
                </c:pt>
                <c:pt idx="29">
                  <c:v>1950</c:v>
                </c:pt>
                <c:pt idx="30">
                  <c:v>1951</c:v>
                </c:pt>
                <c:pt idx="31">
                  <c:v>1952</c:v>
                </c:pt>
                <c:pt idx="32">
                  <c:v>1953</c:v>
                </c:pt>
                <c:pt idx="33">
                  <c:v>1954</c:v>
                </c:pt>
                <c:pt idx="34">
                  <c:v>1955</c:v>
                </c:pt>
                <c:pt idx="35">
                  <c:v>1956</c:v>
                </c:pt>
                <c:pt idx="36">
                  <c:v>1957</c:v>
                </c:pt>
                <c:pt idx="37">
                  <c:v>1958</c:v>
                </c:pt>
                <c:pt idx="38">
                  <c:v>1959</c:v>
                </c:pt>
                <c:pt idx="39">
                  <c:v>1960</c:v>
                </c:pt>
                <c:pt idx="40">
                  <c:v>1961</c:v>
                </c:pt>
                <c:pt idx="41">
                  <c:v>1962</c:v>
                </c:pt>
                <c:pt idx="42">
                  <c:v>1963</c:v>
                </c:pt>
                <c:pt idx="43">
                  <c:v>1964</c:v>
                </c:pt>
                <c:pt idx="44">
                  <c:v>1965</c:v>
                </c:pt>
                <c:pt idx="45">
                  <c:v>1966</c:v>
                </c:pt>
                <c:pt idx="46">
                  <c:v>1967</c:v>
                </c:pt>
                <c:pt idx="47">
                  <c:v>1968</c:v>
                </c:pt>
                <c:pt idx="48">
                  <c:v>1969</c:v>
                </c:pt>
                <c:pt idx="49">
                  <c:v>1970</c:v>
                </c:pt>
                <c:pt idx="50">
                  <c:v>1971</c:v>
                </c:pt>
                <c:pt idx="51">
                  <c:v>1972</c:v>
                </c:pt>
                <c:pt idx="52">
                  <c:v>1973</c:v>
                </c:pt>
                <c:pt idx="53">
                  <c:v>1974</c:v>
                </c:pt>
                <c:pt idx="54">
                  <c:v>1975</c:v>
                </c:pt>
                <c:pt idx="55">
                  <c:v>1976</c:v>
                </c:pt>
                <c:pt idx="56">
                  <c:v>1977</c:v>
                </c:pt>
                <c:pt idx="57">
                  <c:v>1978</c:v>
                </c:pt>
                <c:pt idx="58">
                  <c:v>1979</c:v>
                </c:pt>
                <c:pt idx="59">
                  <c:v>1980</c:v>
                </c:pt>
                <c:pt idx="60">
                  <c:v>1981</c:v>
                </c:pt>
                <c:pt idx="61">
                  <c:v>1982</c:v>
                </c:pt>
                <c:pt idx="62">
                  <c:v>1983</c:v>
                </c:pt>
                <c:pt idx="63">
                  <c:v>1984</c:v>
                </c:pt>
                <c:pt idx="64">
                  <c:v>1985</c:v>
                </c:pt>
                <c:pt idx="65">
                  <c:v>1986</c:v>
                </c:pt>
                <c:pt idx="66">
                  <c:v>1987</c:v>
                </c:pt>
                <c:pt idx="67">
                  <c:v>1988</c:v>
                </c:pt>
                <c:pt idx="68">
                  <c:v>1989</c:v>
                </c:pt>
                <c:pt idx="69">
                  <c:v>1990</c:v>
                </c:pt>
                <c:pt idx="70">
                  <c:v>1991</c:v>
                </c:pt>
                <c:pt idx="71">
                  <c:v>1992</c:v>
                </c:pt>
                <c:pt idx="72">
                  <c:v>1993</c:v>
                </c:pt>
                <c:pt idx="73">
                  <c:v>1994</c:v>
                </c:pt>
                <c:pt idx="74">
                  <c:v>1995</c:v>
                </c:pt>
                <c:pt idx="75">
                  <c:v>1996</c:v>
                </c:pt>
                <c:pt idx="76">
                  <c:v>1997</c:v>
                </c:pt>
                <c:pt idx="77">
                  <c:v>1998</c:v>
                </c:pt>
                <c:pt idx="78">
                  <c:v>1999</c:v>
                </c:pt>
                <c:pt idx="79">
                  <c:v>2000</c:v>
                </c:pt>
                <c:pt idx="80">
                  <c:v>2001</c:v>
                </c:pt>
                <c:pt idx="81">
                  <c:v>2002</c:v>
                </c:pt>
                <c:pt idx="82">
                  <c:v>2003</c:v>
                </c:pt>
                <c:pt idx="83">
                  <c:v>2004</c:v>
                </c:pt>
                <c:pt idx="84">
                  <c:v>2005</c:v>
                </c:pt>
                <c:pt idx="85">
                  <c:v>2006</c:v>
                </c:pt>
                <c:pt idx="86">
                  <c:v>2007</c:v>
                </c:pt>
                <c:pt idx="87">
                  <c:v>2008</c:v>
                </c:pt>
                <c:pt idx="88">
                  <c:v>2009</c:v>
                </c:pt>
                <c:pt idx="89">
                  <c:v>2010</c:v>
                </c:pt>
                <c:pt idx="90">
                  <c:v>2011</c:v>
                </c:pt>
                <c:pt idx="91">
                  <c:v>2012</c:v>
                </c:pt>
                <c:pt idx="92">
                  <c:v>2013</c:v>
                </c:pt>
                <c:pt idx="93">
                  <c:v>2014</c:v>
                </c:pt>
                <c:pt idx="94">
                  <c:v>2015</c:v>
                </c:pt>
              </c:numCache>
            </c:numRef>
          </c:cat>
          <c:val>
            <c:numRef>
              <c:f>Munka5!$B$2:$B$96</c:f>
              <c:numCache>
                <c:formatCode>0.000</c:formatCode>
                <c:ptCount val="95"/>
                <c:pt idx="0">
                  <c:v>0.91826553580835923</c:v>
                </c:pt>
                <c:pt idx="1">
                  <c:v>1.2508593079652619</c:v>
                </c:pt>
                <c:pt idx="2">
                  <c:v>1.2570045328619934</c:v>
                </c:pt>
                <c:pt idx="3">
                  <c:v>1.8765337476815007</c:v>
                </c:pt>
                <c:pt idx="4">
                  <c:v>2.0650125358215838</c:v>
                </c:pt>
                <c:pt idx="5">
                  <c:v>1.8006940418351451</c:v>
                </c:pt>
                <c:pt idx="6">
                  <c:v>1.6257943501639738</c:v>
                </c:pt>
                <c:pt idx="7">
                  <c:v>1.1776551228979459</c:v>
                </c:pt>
                <c:pt idx="8">
                  <c:v>1.5951840500888665</c:v>
                </c:pt>
                <c:pt idx="9">
                  <c:v>1.3085872653463597</c:v>
                </c:pt>
                <c:pt idx="10">
                  <c:v>1.3643138382984843</c:v>
                </c:pt>
                <c:pt idx="11">
                  <c:v>2.0643486114247009</c:v>
                </c:pt>
                <c:pt idx="12">
                  <c:v>1.5716044042332895</c:v>
                </c:pt>
                <c:pt idx="13">
                  <c:v>1.8458326698554659</c:v>
                </c:pt>
                <c:pt idx="14">
                  <c:v>1.2030273780422638</c:v>
                </c:pt>
                <c:pt idx="15">
                  <c:v>2.2717200379510962</c:v>
                </c:pt>
                <c:pt idx="16">
                  <c:v>2.2909548101748318</c:v>
                </c:pt>
                <c:pt idx="17">
                  <c:v>2.2650771662976683</c:v>
                </c:pt>
                <c:pt idx="18">
                  <c:v>1.842399941321728</c:v>
                </c:pt>
                <c:pt idx="19">
                  <c:v>1.9711444525740385</c:v>
                </c:pt>
                <c:pt idx="20">
                  <c:v>1.5806240455760674</c:v>
                </c:pt>
                <c:pt idx="21">
                  <c:v>1.2981438327345698</c:v>
                </c:pt>
                <c:pt idx="22">
                  <c:v>1.1704064133556478</c:v>
                </c:pt>
                <c:pt idx="23">
                  <c:v>2.1895333185894699</c:v>
                </c:pt>
                <c:pt idx="24">
                  <c:v>1.441646043990249</c:v>
                </c:pt>
                <c:pt idx="25">
                  <c:v>1.0789519911882561</c:v>
                </c:pt>
                <c:pt idx="26">
                  <c:v>1.339895180011212</c:v>
                </c:pt>
                <c:pt idx="27">
                  <c:v>2.139493885900039</c:v>
                </c:pt>
                <c:pt idx="28">
                  <c:v>1.4698327280672541</c:v>
                </c:pt>
                <c:pt idx="29">
                  <c:v>1.5676512885711607</c:v>
                </c:pt>
                <c:pt idx="30">
                  <c:v>2.4559730323985769</c:v>
                </c:pt>
                <c:pt idx="31">
                  <c:v>1.112147749803297</c:v>
                </c:pt>
                <c:pt idx="32">
                  <c:v>2.2417169952927045</c:v>
                </c:pt>
                <c:pt idx="33">
                  <c:v>2.1068159042447285</c:v>
                </c:pt>
                <c:pt idx="34">
                  <c:v>2.2556252934076815</c:v>
                </c:pt>
                <c:pt idx="35">
                  <c:v>1.7495979922411857</c:v>
                </c:pt>
                <c:pt idx="36">
                  <c:v>2.4016795611301567</c:v>
                </c:pt>
                <c:pt idx="37">
                  <c:v>2.1719506837004552</c:v>
                </c:pt>
                <c:pt idx="38">
                  <c:v>2.6191813659410714</c:v>
                </c:pt>
                <c:pt idx="39">
                  <c:v>2.5010580889023069</c:v>
                </c:pt>
                <c:pt idx="40">
                  <c:v>2.026448695517165</c:v>
                </c:pt>
                <c:pt idx="41">
                  <c:v>2.514958288157469</c:v>
                </c:pt>
                <c:pt idx="42">
                  <c:v>2.755202906163416</c:v>
                </c:pt>
                <c:pt idx="43">
                  <c:v>2.9030710172744723</c:v>
                </c:pt>
                <c:pt idx="44">
                  <c:v>2.9261490336458729</c:v>
                </c:pt>
                <c:pt idx="45">
                  <c:v>3.1580753874745464</c:v>
                </c:pt>
                <c:pt idx="46">
                  <c:v>2.8479573109107816</c:v>
                </c:pt>
                <c:pt idx="47">
                  <c:v>2.9909737524444928</c:v>
                </c:pt>
                <c:pt idx="48">
                  <c:v>3.7877838328792008</c:v>
                </c:pt>
                <c:pt idx="49">
                  <c:v>3.3761106507208027</c:v>
                </c:pt>
                <c:pt idx="50">
                  <c:v>3.5387078726965639</c:v>
                </c:pt>
                <c:pt idx="51">
                  <c:v>3.9768829928210505</c:v>
                </c:pt>
                <c:pt idx="52">
                  <c:v>4.0463148051293709</c:v>
                </c:pt>
                <c:pt idx="53">
                  <c:v>4.2384753125741961</c:v>
                </c:pt>
                <c:pt idx="54">
                  <c:v>5.017816840585045</c:v>
                </c:pt>
                <c:pt idx="55">
                  <c:v>3.8060252981590073</c:v>
                </c:pt>
                <c:pt idx="56">
                  <c:v>4.6382805258131201</c:v>
                </c:pt>
                <c:pt idx="57">
                  <c:v>5.1271657610685795</c:v>
                </c:pt>
                <c:pt idx="58">
                  <c:v>5.4040350774687838</c:v>
                </c:pt>
                <c:pt idx="59">
                  <c:v>5.3177662719365699</c:v>
                </c:pt>
                <c:pt idx="60">
                  <c:v>5.8600913347274108</c:v>
                </c:pt>
                <c:pt idx="61">
                  <c:v>6.8586835534430373</c:v>
                </c:pt>
                <c:pt idx="62">
                  <c:v>5.6761751802298415</c:v>
                </c:pt>
                <c:pt idx="63">
                  <c:v>5.8838403682337015</c:v>
                </c:pt>
                <c:pt idx="64">
                  <c:v>6.2851578153695966</c:v>
                </c:pt>
                <c:pt idx="65">
                  <c:v>6.2848281849777763</c:v>
                </c:pt>
                <c:pt idx="66">
                  <c:v>6.1262970333040734</c:v>
                </c:pt>
                <c:pt idx="67">
                  <c:v>5.346538907825078</c:v>
                </c:pt>
                <c:pt idx="68">
                  <c:v>6.1231359865464654</c:v>
                </c:pt>
                <c:pt idx="69">
                  <c:v>3.7102372593051536</c:v>
                </c:pt>
                <c:pt idx="70">
                  <c:v>6.9995932890892112</c:v>
                </c:pt>
                <c:pt idx="71">
                  <c:v>3.6716912812767255</c:v>
                </c:pt>
                <c:pt idx="72">
                  <c:v>3.3837421282882985</c:v>
                </c:pt>
                <c:pt idx="73">
                  <c:v>3.7666239468375462</c:v>
                </c:pt>
                <c:pt idx="74">
                  <c:v>4.2610428785918435</c:v>
                </c:pt>
                <c:pt idx="75">
                  <c:v>5.5779416298092732</c:v>
                </c:pt>
                <c:pt idx="76">
                  <c:v>6.3172710122306306</c:v>
                </c:pt>
                <c:pt idx="77">
                  <c:v>5.8242523990921278</c:v>
                </c:pt>
                <c:pt idx="78">
                  <c:v>6.2680808649790691</c:v>
                </c:pt>
                <c:pt idx="79">
                  <c:v>4.1500000000000004</c:v>
                </c:pt>
                <c:pt idx="80">
                  <c:v>6.22</c:v>
                </c:pt>
                <c:pt idx="81">
                  <c:v>5.05</c:v>
                </c:pt>
                <c:pt idx="82">
                  <c:v>3.95</c:v>
                </c:pt>
                <c:pt idx="83">
                  <c:v>7</c:v>
                </c:pt>
                <c:pt idx="84">
                  <c:v>7.56</c:v>
                </c:pt>
                <c:pt idx="85">
                  <c:v>6.87</c:v>
                </c:pt>
                <c:pt idx="86">
                  <c:v>3.46</c:v>
                </c:pt>
                <c:pt idx="87">
                  <c:v>7.47</c:v>
                </c:pt>
                <c:pt idx="88">
                  <c:v>6.39</c:v>
                </c:pt>
                <c:pt idx="89">
                  <c:v>6.47</c:v>
                </c:pt>
                <c:pt idx="90">
                  <c:v>6.5</c:v>
                </c:pt>
                <c:pt idx="91">
                  <c:v>4</c:v>
                </c:pt>
                <c:pt idx="92">
                  <c:v>5.44</c:v>
                </c:pt>
                <c:pt idx="93">
                  <c:v>7.74</c:v>
                </c:pt>
                <c:pt idx="9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B-45E0-9951-257E2A68EFB6}"/>
            </c:ext>
          </c:extLst>
        </c:ser>
        <c:ser>
          <c:idx val="1"/>
          <c:order val="1"/>
          <c:tx>
            <c:strRef>
              <c:f>Munka5!$C$1</c:f>
              <c:strCache>
                <c:ptCount val="1"/>
                <c:pt idx="0">
                  <c:v>Átlag - 10év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Munka5!$A$2:$A$96</c:f>
              <c:numCache>
                <c:formatCode>General</c:formatCode>
                <c:ptCount val="95"/>
                <c:pt idx="0">
                  <c:v>1921</c:v>
                </c:pt>
                <c:pt idx="1">
                  <c:v>1922</c:v>
                </c:pt>
                <c:pt idx="2">
                  <c:v>1923</c:v>
                </c:pt>
                <c:pt idx="3">
                  <c:v>1924</c:v>
                </c:pt>
                <c:pt idx="4">
                  <c:v>1925</c:v>
                </c:pt>
                <c:pt idx="5">
                  <c:v>1926</c:v>
                </c:pt>
                <c:pt idx="6">
                  <c:v>1927</c:v>
                </c:pt>
                <c:pt idx="7">
                  <c:v>1928</c:v>
                </c:pt>
                <c:pt idx="8">
                  <c:v>1929</c:v>
                </c:pt>
                <c:pt idx="9">
                  <c:v>1930</c:v>
                </c:pt>
                <c:pt idx="10">
                  <c:v>1931</c:v>
                </c:pt>
                <c:pt idx="11">
                  <c:v>1932</c:v>
                </c:pt>
                <c:pt idx="12">
                  <c:v>1933</c:v>
                </c:pt>
                <c:pt idx="13">
                  <c:v>1934</c:v>
                </c:pt>
                <c:pt idx="14">
                  <c:v>1935</c:v>
                </c:pt>
                <c:pt idx="15">
                  <c:v>1936</c:v>
                </c:pt>
                <c:pt idx="16">
                  <c:v>1937</c:v>
                </c:pt>
                <c:pt idx="17">
                  <c:v>1938</c:v>
                </c:pt>
                <c:pt idx="18">
                  <c:v>1939</c:v>
                </c:pt>
                <c:pt idx="19">
                  <c:v>1940</c:v>
                </c:pt>
                <c:pt idx="20">
                  <c:v>1941</c:v>
                </c:pt>
                <c:pt idx="21">
                  <c:v>1942</c:v>
                </c:pt>
                <c:pt idx="22">
                  <c:v>1943</c:v>
                </c:pt>
                <c:pt idx="23">
                  <c:v>1944</c:v>
                </c:pt>
                <c:pt idx="24">
                  <c:v>1945</c:v>
                </c:pt>
                <c:pt idx="25">
                  <c:v>1946</c:v>
                </c:pt>
                <c:pt idx="26">
                  <c:v>1947</c:v>
                </c:pt>
                <c:pt idx="27">
                  <c:v>1948</c:v>
                </c:pt>
                <c:pt idx="28">
                  <c:v>1949</c:v>
                </c:pt>
                <c:pt idx="29">
                  <c:v>1950</c:v>
                </c:pt>
                <c:pt idx="30">
                  <c:v>1951</c:v>
                </c:pt>
                <c:pt idx="31">
                  <c:v>1952</c:v>
                </c:pt>
                <c:pt idx="32">
                  <c:v>1953</c:v>
                </c:pt>
                <c:pt idx="33">
                  <c:v>1954</c:v>
                </c:pt>
                <c:pt idx="34">
                  <c:v>1955</c:v>
                </c:pt>
                <c:pt idx="35">
                  <c:v>1956</c:v>
                </c:pt>
                <c:pt idx="36">
                  <c:v>1957</c:v>
                </c:pt>
                <c:pt idx="37">
                  <c:v>1958</c:v>
                </c:pt>
                <c:pt idx="38">
                  <c:v>1959</c:v>
                </c:pt>
                <c:pt idx="39">
                  <c:v>1960</c:v>
                </c:pt>
                <c:pt idx="40">
                  <c:v>1961</c:v>
                </c:pt>
                <c:pt idx="41">
                  <c:v>1962</c:v>
                </c:pt>
                <c:pt idx="42">
                  <c:v>1963</c:v>
                </c:pt>
                <c:pt idx="43">
                  <c:v>1964</c:v>
                </c:pt>
                <c:pt idx="44">
                  <c:v>1965</c:v>
                </c:pt>
                <c:pt idx="45">
                  <c:v>1966</c:v>
                </c:pt>
                <c:pt idx="46">
                  <c:v>1967</c:v>
                </c:pt>
                <c:pt idx="47">
                  <c:v>1968</c:v>
                </c:pt>
                <c:pt idx="48">
                  <c:v>1969</c:v>
                </c:pt>
                <c:pt idx="49">
                  <c:v>1970</c:v>
                </c:pt>
                <c:pt idx="50">
                  <c:v>1971</c:v>
                </c:pt>
                <c:pt idx="51">
                  <c:v>1972</c:v>
                </c:pt>
                <c:pt idx="52">
                  <c:v>1973</c:v>
                </c:pt>
                <c:pt idx="53">
                  <c:v>1974</c:v>
                </c:pt>
                <c:pt idx="54">
                  <c:v>1975</c:v>
                </c:pt>
                <c:pt idx="55">
                  <c:v>1976</c:v>
                </c:pt>
                <c:pt idx="56">
                  <c:v>1977</c:v>
                </c:pt>
                <c:pt idx="57">
                  <c:v>1978</c:v>
                </c:pt>
                <c:pt idx="58">
                  <c:v>1979</c:v>
                </c:pt>
                <c:pt idx="59">
                  <c:v>1980</c:v>
                </c:pt>
                <c:pt idx="60">
                  <c:v>1981</c:v>
                </c:pt>
                <c:pt idx="61">
                  <c:v>1982</c:v>
                </c:pt>
                <c:pt idx="62">
                  <c:v>1983</c:v>
                </c:pt>
                <c:pt idx="63">
                  <c:v>1984</c:v>
                </c:pt>
                <c:pt idx="64">
                  <c:v>1985</c:v>
                </c:pt>
                <c:pt idx="65">
                  <c:v>1986</c:v>
                </c:pt>
                <c:pt idx="66">
                  <c:v>1987</c:v>
                </c:pt>
                <c:pt idx="67">
                  <c:v>1988</c:v>
                </c:pt>
                <c:pt idx="68">
                  <c:v>1989</c:v>
                </c:pt>
                <c:pt idx="69">
                  <c:v>1990</c:v>
                </c:pt>
                <c:pt idx="70">
                  <c:v>1991</c:v>
                </c:pt>
                <c:pt idx="71">
                  <c:v>1992</c:v>
                </c:pt>
                <c:pt idx="72">
                  <c:v>1993</c:v>
                </c:pt>
                <c:pt idx="73">
                  <c:v>1994</c:v>
                </c:pt>
                <c:pt idx="74">
                  <c:v>1995</c:v>
                </c:pt>
                <c:pt idx="75">
                  <c:v>1996</c:v>
                </c:pt>
                <c:pt idx="76">
                  <c:v>1997</c:v>
                </c:pt>
                <c:pt idx="77">
                  <c:v>1998</c:v>
                </c:pt>
                <c:pt idx="78">
                  <c:v>1999</c:v>
                </c:pt>
                <c:pt idx="79">
                  <c:v>2000</c:v>
                </c:pt>
                <c:pt idx="80">
                  <c:v>2001</c:v>
                </c:pt>
                <c:pt idx="81">
                  <c:v>2002</c:v>
                </c:pt>
                <c:pt idx="82">
                  <c:v>2003</c:v>
                </c:pt>
                <c:pt idx="83">
                  <c:v>2004</c:v>
                </c:pt>
                <c:pt idx="84">
                  <c:v>2005</c:v>
                </c:pt>
                <c:pt idx="85">
                  <c:v>2006</c:v>
                </c:pt>
                <c:pt idx="86">
                  <c:v>2007</c:v>
                </c:pt>
                <c:pt idx="87">
                  <c:v>2008</c:v>
                </c:pt>
                <c:pt idx="88">
                  <c:v>2009</c:v>
                </c:pt>
                <c:pt idx="89">
                  <c:v>2010</c:v>
                </c:pt>
                <c:pt idx="90">
                  <c:v>2011</c:v>
                </c:pt>
                <c:pt idx="91">
                  <c:v>2012</c:v>
                </c:pt>
                <c:pt idx="92">
                  <c:v>2013</c:v>
                </c:pt>
                <c:pt idx="93">
                  <c:v>2014</c:v>
                </c:pt>
                <c:pt idx="94">
                  <c:v>2015</c:v>
                </c:pt>
              </c:numCache>
            </c:numRef>
          </c:cat>
          <c:val>
            <c:numRef>
              <c:f>Munka5!$C$2:$C$96</c:f>
              <c:numCache>
                <c:formatCode>0.000</c:formatCode>
                <c:ptCount val="95"/>
                <c:pt idx="0">
                  <c:v>1.4875590490470989</c:v>
                </c:pt>
                <c:pt idx="1">
                  <c:v>1.5321638792961114</c:v>
                </c:pt>
                <c:pt idx="2">
                  <c:v>1.6135128096420552</c:v>
                </c:pt>
                <c:pt idx="3">
                  <c:v>1.6449727967791852</c:v>
                </c:pt>
                <c:pt idx="4">
                  <c:v>1.6419026889965813</c:v>
                </c:pt>
                <c:pt idx="5">
                  <c:v>1.5557041732186498</c:v>
                </c:pt>
                <c:pt idx="6">
                  <c:v>1.6028067728302446</c:v>
                </c:pt>
                <c:pt idx="7">
                  <c:v>1.6693228188313309</c:v>
                </c:pt>
                <c:pt idx="8">
                  <c:v>1.7780650231713024</c:v>
                </c:pt>
                <c:pt idx="9">
                  <c:v>1.8027866122945888</c:v>
                </c:pt>
                <c:pt idx="10">
                  <c:v>1.8690423310173567</c:v>
                </c:pt>
                <c:pt idx="11">
                  <c:v>1.8906733517451149</c:v>
                </c:pt>
                <c:pt idx="12">
                  <c:v>1.8140528738761019</c:v>
                </c:pt>
                <c:pt idx="13">
                  <c:v>1.7739330747883375</c:v>
                </c:pt>
                <c:pt idx="14">
                  <c:v>1.8083031396617382</c:v>
                </c:pt>
                <c:pt idx="15">
                  <c:v>1.8321650062565369</c:v>
                </c:pt>
                <c:pt idx="16">
                  <c:v>1.7128882015802529</c:v>
                </c:pt>
                <c:pt idx="17">
                  <c:v>1.6177822385638909</c:v>
                </c:pt>
                <c:pt idx="18">
                  <c:v>1.6052239105241277</c:v>
                </c:pt>
                <c:pt idx="19">
                  <c:v>1.5679671891986806</c:v>
                </c:pt>
                <c:pt idx="20">
                  <c:v>1.5276178727983927</c:v>
                </c:pt>
                <c:pt idx="21">
                  <c:v>1.6151527714806437</c:v>
                </c:pt>
                <c:pt idx="22">
                  <c:v>1.5965531631875165</c:v>
                </c:pt>
                <c:pt idx="23">
                  <c:v>1.7036842213812222</c:v>
                </c:pt>
                <c:pt idx="24">
                  <c:v>1.6954124799467478</c:v>
                </c:pt>
                <c:pt idx="25">
                  <c:v>1.7768104048884907</c:v>
                </c:pt>
                <c:pt idx="26">
                  <c:v>1.8438750049937838</c:v>
                </c:pt>
                <c:pt idx="27">
                  <c:v>1.9500534431056782</c:v>
                </c:pt>
                <c:pt idx="28">
                  <c:v>1.9532991228857199</c:v>
                </c:pt>
                <c:pt idx="29">
                  <c:v>2.0682339866731017</c:v>
                </c:pt>
                <c:pt idx="30">
                  <c:v>2.1615746667062163</c:v>
                </c:pt>
                <c:pt idx="31">
                  <c:v>2.1186222330180753</c:v>
                </c:pt>
                <c:pt idx="32">
                  <c:v>2.2589032868534926</c:v>
                </c:pt>
                <c:pt idx="33">
                  <c:v>2.3102518779405634</c:v>
                </c:pt>
                <c:pt idx="34">
                  <c:v>2.3898773892435381</c:v>
                </c:pt>
                <c:pt idx="35">
                  <c:v>2.456929763267357</c:v>
                </c:pt>
                <c:pt idx="36">
                  <c:v>2.5977775027906933</c:v>
                </c:pt>
                <c:pt idx="37">
                  <c:v>2.6424052777687557</c:v>
                </c:pt>
                <c:pt idx="38">
                  <c:v>2.7243075846431593</c:v>
                </c:pt>
                <c:pt idx="39">
                  <c:v>2.8411678313369721</c:v>
                </c:pt>
                <c:pt idx="40">
                  <c:v>2.9286730875188218</c:v>
                </c:pt>
                <c:pt idx="41">
                  <c:v>3.0798990052367619</c:v>
                </c:pt>
                <c:pt idx="42">
                  <c:v>3.2260914757031203</c:v>
                </c:pt>
                <c:pt idx="43">
                  <c:v>3.3552026655997151</c:v>
                </c:pt>
                <c:pt idx="44">
                  <c:v>3.4887430951296876</c:v>
                </c:pt>
                <c:pt idx="45">
                  <c:v>3.6979098758236049</c:v>
                </c:pt>
                <c:pt idx="46">
                  <c:v>3.7627048668920509</c:v>
                </c:pt>
                <c:pt idx="47">
                  <c:v>3.9417371883822852</c:v>
                </c:pt>
                <c:pt idx="48">
                  <c:v>4.1553563892446936</c:v>
                </c:pt>
                <c:pt idx="49">
                  <c:v>4.3169815137036522</c:v>
                </c:pt>
                <c:pt idx="50">
                  <c:v>4.511147075825229</c:v>
                </c:pt>
                <c:pt idx="51">
                  <c:v>4.7432854220283129</c:v>
                </c:pt>
                <c:pt idx="52">
                  <c:v>5.0314654780905119</c:v>
                </c:pt>
                <c:pt idx="53">
                  <c:v>5.1944515156005595</c:v>
                </c:pt>
                <c:pt idx="54">
                  <c:v>5.3589880211665086</c:v>
                </c:pt>
                <c:pt idx="55">
                  <c:v>5.4857221186449641</c:v>
                </c:pt>
                <c:pt idx="56">
                  <c:v>5.733602407326841</c:v>
                </c:pt>
                <c:pt idx="57">
                  <c:v>5.8824040580759362</c:v>
                </c:pt>
                <c:pt idx="58">
                  <c:v>5.9043413727515865</c:v>
                </c:pt>
                <c:pt idx="59">
                  <c:v>5.976251463659354</c:v>
                </c:pt>
                <c:pt idx="60">
                  <c:v>5.815498562396213</c:v>
                </c:pt>
                <c:pt idx="61">
                  <c:v>5.9294487578323931</c:v>
                </c:pt>
                <c:pt idx="62">
                  <c:v>5.6107495306157631</c:v>
                </c:pt>
                <c:pt idx="63">
                  <c:v>5.3815062254216084</c:v>
                </c:pt>
                <c:pt idx="64">
                  <c:v>5.1697845832819924</c:v>
                </c:pt>
                <c:pt idx="65">
                  <c:v>4.9673730896042168</c:v>
                </c:pt>
                <c:pt idx="66">
                  <c:v>4.8966844340873674</c:v>
                </c:pt>
                <c:pt idx="67">
                  <c:v>4.9157818319800226</c:v>
                </c:pt>
                <c:pt idx="68">
                  <c:v>4.9635531811067279</c:v>
                </c:pt>
                <c:pt idx="69">
                  <c:v>4.978047668949988</c:v>
                </c:pt>
                <c:pt idx="70">
                  <c:v>5.0220239430194731</c:v>
                </c:pt>
                <c:pt idx="71">
                  <c:v>4.9440646141105509</c:v>
                </c:pt>
                <c:pt idx="72">
                  <c:v>5.0818954859828782</c:v>
                </c:pt>
                <c:pt idx="73">
                  <c:v>5.1385212731540486</c:v>
                </c:pt>
                <c:pt idx="74">
                  <c:v>5.4618588784702942</c:v>
                </c:pt>
                <c:pt idx="75">
                  <c:v>5.7917545906111103</c:v>
                </c:pt>
                <c:pt idx="76">
                  <c:v>5.9209604276301828</c:v>
                </c:pt>
                <c:pt idx="77">
                  <c:v>5.6352333264071195</c:v>
                </c:pt>
                <c:pt idx="78">
                  <c:v>5.7998080864979071</c:v>
                </c:pt>
                <c:pt idx="79">
                  <c:v>5.8119999999999994</c:v>
                </c:pt>
                <c:pt idx="80">
                  <c:v>6.0439999999999996</c:v>
                </c:pt>
                <c:pt idx="81">
                  <c:v>6.0720000000000001</c:v>
                </c:pt>
                <c:pt idx="82">
                  <c:v>5.9670000000000005</c:v>
                </c:pt>
                <c:pt idx="83">
                  <c:v>6.1159999999999997</c:v>
                </c:pt>
                <c:pt idx="84">
                  <c:v>6.1899999999999995</c:v>
                </c:pt>
                <c:pt idx="85">
                  <c:v>5.9939999999999998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B-45E0-9951-257E2A68E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296880"/>
        <c:axId val="353297208"/>
      </c:barChart>
      <c:catAx>
        <c:axId val="3532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53297208"/>
        <c:crosses val="autoZero"/>
        <c:auto val="1"/>
        <c:lblAlgn val="ctr"/>
        <c:lblOffset val="100"/>
        <c:noMultiLvlLbl val="0"/>
      </c:catAx>
      <c:valAx>
        <c:axId val="35329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5329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pattFill prst="pct5">
      <a:fgClr>
        <a:srgbClr val="ED7D31"/>
      </a:fgClr>
      <a:bgClr>
        <a:sysClr val="window" lastClr="FFFFFF"/>
      </a:bgClr>
    </a:pattFill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0" i="0" baseline="0" dirty="0">
                <a:effectLst/>
              </a:rPr>
              <a:t>Kukorica termésátlagok 1980 - 2015</a:t>
            </a:r>
            <a:endParaRPr lang="hu-H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Munka5!$B$1</c:f>
              <c:strCache>
                <c:ptCount val="1"/>
                <c:pt idx="0">
                  <c:v>Maize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>
                <a:glow rad="127000">
                  <a:schemeClr val="accent1">
                    <a:alpha val="40000"/>
                  </a:schemeClr>
                </a:glow>
              </a:effectLst>
            </c:spPr>
            <c:trendlineType val="linear"/>
            <c:dispRSqr val="0"/>
            <c:dispEq val="0"/>
          </c:trendline>
          <c:cat>
            <c:numRef>
              <c:f>Munka5!$A$61:$A$96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Munka5!$B$61:$B$96</c:f>
              <c:numCache>
                <c:formatCode>0.000</c:formatCode>
                <c:ptCount val="36"/>
                <c:pt idx="0">
                  <c:v>5.3177662719365699</c:v>
                </c:pt>
                <c:pt idx="1">
                  <c:v>5.8600913347274108</c:v>
                </c:pt>
                <c:pt idx="2">
                  <c:v>6.8586835534430373</c:v>
                </c:pt>
                <c:pt idx="3">
                  <c:v>5.6761751802298415</c:v>
                </c:pt>
                <c:pt idx="4">
                  <c:v>5.8838403682337015</c:v>
                </c:pt>
                <c:pt idx="5">
                  <c:v>6.2851578153695966</c:v>
                </c:pt>
                <c:pt idx="6">
                  <c:v>6.2848281849777763</c:v>
                </c:pt>
                <c:pt idx="7">
                  <c:v>6.1262970333040734</c:v>
                </c:pt>
                <c:pt idx="8">
                  <c:v>5.346538907825078</c:v>
                </c:pt>
                <c:pt idx="9">
                  <c:v>6.1231359865464654</c:v>
                </c:pt>
                <c:pt idx="10">
                  <c:v>3.7102372593051536</c:v>
                </c:pt>
                <c:pt idx="11">
                  <c:v>6.9995932890892112</c:v>
                </c:pt>
                <c:pt idx="12">
                  <c:v>3.6716912812767255</c:v>
                </c:pt>
                <c:pt idx="13">
                  <c:v>3.3837421282882985</c:v>
                </c:pt>
                <c:pt idx="14">
                  <c:v>3.7666239468375462</c:v>
                </c:pt>
                <c:pt idx="15">
                  <c:v>4.2610428785918435</c:v>
                </c:pt>
                <c:pt idx="16">
                  <c:v>5.5779416298092732</c:v>
                </c:pt>
                <c:pt idx="17">
                  <c:v>6.3172710122306306</c:v>
                </c:pt>
                <c:pt idx="18">
                  <c:v>5.8242523990921278</c:v>
                </c:pt>
                <c:pt idx="19">
                  <c:v>6.2680808649790691</c:v>
                </c:pt>
                <c:pt idx="20">
                  <c:v>4.1500000000000004</c:v>
                </c:pt>
                <c:pt idx="21">
                  <c:v>6.22</c:v>
                </c:pt>
                <c:pt idx="22">
                  <c:v>5.05</c:v>
                </c:pt>
                <c:pt idx="23">
                  <c:v>3.95</c:v>
                </c:pt>
                <c:pt idx="24">
                  <c:v>7</c:v>
                </c:pt>
                <c:pt idx="25">
                  <c:v>7.56</c:v>
                </c:pt>
                <c:pt idx="26">
                  <c:v>6.87</c:v>
                </c:pt>
                <c:pt idx="27">
                  <c:v>3.46</c:v>
                </c:pt>
                <c:pt idx="28">
                  <c:v>7.47</c:v>
                </c:pt>
                <c:pt idx="29">
                  <c:v>6.39</c:v>
                </c:pt>
                <c:pt idx="30">
                  <c:v>6.47</c:v>
                </c:pt>
                <c:pt idx="31">
                  <c:v>6.5</c:v>
                </c:pt>
                <c:pt idx="32">
                  <c:v>4</c:v>
                </c:pt>
                <c:pt idx="33">
                  <c:v>5.44</c:v>
                </c:pt>
                <c:pt idx="34">
                  <c:v>7.74</c:v>
                </c:pt>
                <c:pt idx="35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1-4DB0-8402-801651A7F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888432"/>
        <c:axId val="477891712"/>
      </c:barChart>
      <c:lineChart>
        <c:grouping val="standard"/>
        <c:varyColors val="0"/>
        <c:ser>
          <c:idx val="1"/>
          <c:order val="1"/>
          <c:tx>
            <c:strRef>
              <c:f>Munka5!$C$1</c:f>
              <c:strCache>
                <c:ptCount val="1"/>
                <c:pt idx="0">
                  <c:v>Átlag - 10év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698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Munka5!$A$61:$A$96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Munka5!$C$61:$C$96</c:f>
              <c:numCache>
                <c:formatCode>0.000</c:formatCode>
                <c:ptCount val="36"/>
                <c:pt idx="0">
                  <c:v>5.976251463659354</c:v>
                </c:pt>
                <c:pt idx="1">
                  <c:v>5.815498562396213</c:v>
                </c:pt>
                <c:pt idx="2">
                  <c:v>5.9294487578323931</c:v>
                </c:pt>
                <c:pt idx="3">
                  <c:v>5.6107495306157631</c:v>
                </c:pt>
                <c:pt idx="4">
                  <c:v>5.3815062254216084</c:v>
                </c:pt>
                <c:pt idx="5">
                  <c:v>5.1697845832819924</c:v>
                </c:pt>
                <c:pt idx="6">
                  <c:v>4.9673730896042168</c:v>
                </c:pt>
                <c:pt idx="7">
                  <c:v>4.8966844340873674</c:v>
                </c:pt>
                <c:pt idx="8">
                  <c:v>4.9157818319800226</c:v>
                </c:pt>
                <c:pt idx="9">
                  <c:v>4.9635531811067279</c:v>
                </c:pt>
                <c:pt idx="10">
                  <c:v>4.978047668949988</c:v>
                </c:pt>
                <c:pt idx="11">
                  <c:v>5.0220239430194731</c:v>
                </c:pt>
                <c:pt idx="12">
                  <c:v>4.9440646141105509</c:v>
                </c:pt>
                <c:pt idx="13">
                  <c:v>5.0818954859828782</c:v>
                </c:pt>
                <c:pt idx="14">
                  <c:v>5.1385212731540486</c:v>
                </c:pt>
                <c:pt idx="15">
                  <c:v>5.4618588784702942</c:v>
                </c:pt>
                <c:pt idx="16">
                  <c:v>5.7917545906111103</c:v>
                </c:pt>
                <c:pt idx="17">
                  <c:v>5.9209604276301828</c:v>
                </c:pt>
                <c:pt idx="18">
                  <c:v>5.6352333264071195</c:v>
                </c:pt>
                <c:pt idx="19">
                  <c:v>5.7998080864979071</c:v>
                </c:pt>
                <c:pt idx="20">
                  <c:v>5.8119999999999994</c:v>
                </c:pt>
                <c:pt idx="21">
                  <c:v>6.0439999999999996</c:v>
                </c:pt>
                <c:pt idx="22">
                  <c:v>6.0720000000000001</c:v>
                </c:pt>
                <c:pt idx="23">
                  <c:v>5.9670000000000005</c:v>
                </c:pt>
                <c:pt idx="24">
                  <c:v>6.1159999999999997</c:v>
                </c:pt>
                <c:pt idx="25">
                  <c:v>6.1899999999999995</c:v>
                </c:pt>
                <c:pt idx="26">
                  <c:v>5.9939999999999998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31-4DB0-8402-801651A7F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888432"/>
        <c:axId val="477891712"/>
      </c:lineChart>
      <c:catAx>
        <c:axId val="4778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7891712"/>
        <c:crosses val="autoZero"/>
        <c:auto val="1"/>
        <c:lblAlgn val="ctr"/>
        <c:lblOffset val="100"/>
        <c:noMultiLvlLbl val="0"/>
      </c:catAx>
      <c:valAx>
        <c:axId val="4778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7888432"/>
        <c:crosses val="autoZero"/>
        <c:crossBetween val="between"/>
      </c:valAx>
      <c:spPr>
        <a:noFill/>
        <a:ln w="25400">
          <a:noFill/>
        </a:ln>
        <a:effectLst>
          <a:glow rad="406400">
            <a:schemeClr val="accent1">
              <a:alpha val="40000"/>
            </a:schemeClr>
          </a:glo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0.40183</cdr:x>
      <cdr:y>0.10864</cdr:y>
    </cdr:from>
    <cdr:to>
      <cdr:x>0.40962</cdr:x>
      <cdr:y>0.88778</cdr:y>
    </cdr:to>
    <cdr:cxnSp macro="">
      <cdr:nvCxnSpPr>
        <cdr:cNvPr id="3" name="Egyenes összekötő 2"/>
        <cdr:cNvCxnSpPr/>
      </cdr:nvCxnSpPr>
      <cdr:spPr>
        <a:xfrm xmlns:a="http://schemas.openxmlformats.org/drawingml/2006/main" flipH="1">
          <a:off x="3742883" y="661813"/>
          <a:ext cx="72570" cy="47461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0.53428</cdr:x>
      <cdr:y>0.1015</cdr:y>
    </cdr:from>
    <cdr:to>
      <cdr:x>0.54051</cdr:x>
      <cdr:y>0.90446</cdr:y>
    </cdr:to>
    <cdr:cxnSp macro="">
      <cdr:nvCxnSpPr>
        <cdr:cNvPr id="5" name="Egyenes összekötő 4"/>
        <cdr:cNvCxnSpPr/>
      </cdr:nvCxnSpPr>
      <cdr:spPr>
        <a:xfrm xmlns:a="http://schemas.openxmlformats.org/drawingml/2006/main">
          <a:off x="4976596" y="618271"/>
          <a:ext cx="58057" cy="4891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0.73685</cdr:x>
      <cdr:y>0.09435</cdr:y>
    </cdr:from>
    <cdr:to>
      <cdr:x>0.74153</cdr:x>
      <cdr:y>0.91399</cdr:y>
    </cdr:to>
    <cdr:cxnSp macro="">
      <cdr:nvCxnSpPr>
        <cdr:cNvPr id="7" name="Egyenes összekötő 6"/>
        <cdr:cNvCxnSpPr/>
      </cdr:nvCxnSpPr>
      <cdr:spPr>
        <a:xfrm xmlns:a="http://schemas.openxmlformats.org/drawingml/2006/main">
          <a:off x="6863453" y="574728"/>
          <a:ext cx="43543" cy="49929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C835F-153B-4142-B0C0-72A3A7E61214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523875" y="1211263"/>
            <a:ext cx="5810250" cy="3268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661833"/>
            <a:ext cx="5486400" cy="38142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6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6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7606-980F-43B6-828C-9605A6DE4A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2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genetikai potenciál kihasználásának egy fontos tényezője a fajta</a:t>
            </a:r>
            <a:r>
              <a:rPr lang="hu-HU" baseline="0" dirty="0"/>
              <a:t> stressztűrő képessége, amely megengedi, hogy a tőszám növelésénél kisebb arányban csökkenjen a csősúly.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7606-980F-43B6-828C-9605A6DE4AF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75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ábrából</a:t>
            </a:r>
            <a:r>
              <a:rPr lang="hu-HU" baseline="0" dirty="0"/>
              <a:t> önmagából is kitűnik, hogy a termesztés nagyon összetett. Ha elgondoljuk, hogy táblaszinten sem tudjuk átfogni, sőt, nincs is adatunk rá akkor a táblán belüli egyes eltérő pontokat hogyan tudnánk biztonsággal kezelni.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688D-C70B-40F9-B6EF-95FB9B885EA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94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07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88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09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7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13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69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550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78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62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34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32B2-238E-4D14-B8B9-C29BC4D58269}" type="datetimeFigureOut">
              <a:rPr lang="hu-HU" smtClean="0"/>
              <a:t>2017. 04. 18.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2B48-606E-45ED-9D2C-0865FB12BC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3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Széchenyi 225 (1791. április 8.) </a:t>
            </a:r>
            <a:br>
              <a:rPr lang="hu-HU" dirty="0"/>
            </a:br>
            <a:r>
              <a:rPr lang="hu-HU" sz="2400" b="1" dirty="0"/>
              <a:t>Egy elcsépelt idézet –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hu-HU" sz="4000" dirty="0"/>
              <a:t>„A tudományos emberfő mennyisége a nemzet igazi hatalma: …Nem termékeny </a:t>
            </a:r>
            <a:r>
              <a:rPr lang="hu-HU" sz="4000" dirty="0" err="1"/>
              <a:t>lapány</a:t>
            </a:r>
            <a:r>
              <a:rPr lang="hu-HU" sz="4000" dirty="0"/>
              <a:t>, hegyek, ásványok, éghajlat </a:t>
            </a:r>
            <a:r>
              <a:rPr lang="hu-HU" sz="4000" dirty="0" err="1"/>
              <a:t>sat</a:t>
            </a:r>
            <a:r>
              <a:rPr lang="hu-HU" sz="4000" dirty="0"/>
              <a:t>. teszik a közerőt, </a:t>
            </a:r>
            <a:r>
              <a:rPr lang="hu-HU" sz="4000" dirty="0">
                <a:solidFill>
                  <a:srgbClr val="FF0000"/>
                </a:solidFill>
              </a:rPr>
              <a:t>hanem az ész, mely azokat józanon használni tudja</a:t>
            </a:r>
            <a:r>
              <a:rPr lang="hu-HU" sz="4000" dirty="0"/>
              <a:t>. Igazibb súly s erő az emberi agyvelőnél nincs. Ennek több vagy kevesebb léte a nemzetnek több vagy kevesebb szerencséje.”</a:t>
            </a:r>
          </a:p>
        </p:txBody>
      </p:sp>
    </p:spTree>
    <p:extLst>
      <p:ext uri="{BB962C8B-B14F-4D97-AF65-F5344CB8AC3E}">
        <p14:creationId xmlns:p14="http://schemas.microsoft.com/office/powerpoint/2010/main" val="423893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35"/>
              </p:ext>
            </p:extLst>
          </p:nvPr>
        </p:nvGraphicFramePr>
        <p:xfrm>
          <a:off x="1438718" y="586415"/>
          <a:ext cx="9314564" cy="609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zis 2"/>
          <p:cNvSpPr/>
          <p:nvPr/>
        </p:nvSpPr>
        <p:spPr>
          <a:xfrm>
            <a:off x="1596571" y="4775199"/>
            <a:ext cx="3730172" cy="1567543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397829" y="2554514"/>
            <a:ext cx="4412342" cy="3135085"/>
          </a:xfrm>
          <a:prstGeom prst="ellipse">
            <a:avLst/>
          </a:prstGeom>
          <a:solidFill>
            <a:schemeClr val="bg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6749143" y="1988457"/>
            <a:ext cx="4238171" cy="3033486"/>
          </a:xfrm>
          <a:prstGeom prst="ellipse">
            <a:avLst/>
          </a:prstGeom>
          <a:solidFill>
            <a:schemeClr val="bg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8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86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A genetikai potenciál kihasználása - nemesítés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Helyzet a nagyvilágban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blipFill dpi="0" rotWithShape="1">
            <a:blip r:embed="rId2">
              <a:alphaModFix amt="7300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2"/>
            <a:r>
              <a:rPr lang="hu-HU" dirty="0">
                <a:solidFill>
                  <a:srgbClr val="00B050"/>
                </a:solidFill>
              </a:rPr>
              <a:t>A kihasználás fokozása hagyományos nemesítési lehetőségekkel</a:t>
            </a:r>
          </a:p>
          <a:p>
            <a:pPr lvl="2"/>
            <a:r>
              <a:rPr lang="hu-HU" dirty="0">
                <a:solidFill>
                  <a:srgbClr val="00B050"/>
                </a:solidFill>
              </a:rPr>
              <a:t>A kihasználás fokozása modern nemesítési lehetőségekkel (marker, </a:t>
            </a:r>
            <a:r>
              <a:rPr lang="hu-HU" dirty="0" err="1">
                <a:solidFill>
                  <a:srgbClr val="00B050"/>
                </a:solidFill>
              </a:rPr>
              <a:t>dihaploid</a:t>
            </a:r>
            <a:r>
              <a:rPr lang="hu-HU" dirty="0">
                <a:solidFill>
                  <a:srgbClr val="00B050"/>
                </a:solidFill>
              </a:rPr>
              <a:t> nemesítés)</a:t>
            </a:r>
          </a:p>
          <a:p>
            <a:pPr lvl="2"/>
            <a:r>
              <a:rPr lang="hu-HU" dirty="0">
                <a:solidFill>
                  <a:srgbClr val="FF0000"/>
                </a:solidFill>
              </a:rPr>
              <a:t>Additív megoldások</a:t>
            </a:r>
          </a:p>
          <a:p>
            <a:pPr lvl="3"/>
            <a:r>
              <a:rPr lang="hu-HU" dirty="0">
                <a:solidFill>
                  <a:srgbClr val="FF0000"/>
                </a:solidFill>
              </a:rPr>
              <a:t>GMO (1-2 szekvencia módosítás)</a:t>
            </a:r>
          </a:p>
          <a:p>
            <a:pPr lvl="3"/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Nem GMO</a:t>
            </a:r>
          </a:p>
          <a:p>
            <a:pPr lvl="4"/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Micro-RNS (külső genetika kapcsolók)</a:t>
            </a:r>
          </a:p>
          <a:p>
            <a:pPr lvl="4"/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Micro-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Chromosome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(előre megszerkesztett kromoszóma bevitel)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blipFill dpi="0" rotWithShape="1">
            <a:blip r:embed="rId2">
              <a:alphaModFix amt="73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Helyzet itthon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</p:spPr>
        <p:txBody>
          <a:bodyPr/>
          <a:lstStyle/>
          <a:p>
            <a:pPr lvl="2"/>
            <a:r>
              <a:rPr lang="hu-HU" dirty="0">
                <a:solidFill>
                  <a:srgbClr val="00B050"/>
                </a:solidFill>
              </a:rPr>
              <a:t>A kihasználás fokozása hagyományos nemesítési lehetőségekkel</a:t>
            </a:r>
          </a:p>
          <a:p>
            <a:pPr lvl="2"/>
            <a:r>
              <a:rPr lang="hu-HU" dirty="0">
                <a:solidFill>
                  <a:srgbClr val="00B050"/>
                </a:solidFill>
              </a:rPr>
              <a:t>A kihasználás fokozása modern nemesítési lehetőségekkel ??</a:t>
            </a:r>
          </a:p>
          <a:p>
            <a:pPr lvl="2"/>
            <a:r>
              <a:rPr lang="hu-HU" dirty="0">
                <a:solidFill>
                  <a:srgbClr val="FF0000"/>
                </a:solidFill>
              </a:rPr>
              <a:t>Additív megoldások ????????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848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130731"/>
            <a:ext cx="10360297" cy="6784739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436914" y="3429000"/>
            <a:ext cx="914400" cy="2783114"/>
          </a:xfrm>
          <a:prstGeom prst="ellipse">
            <a:avLst/>
          </a:prstGeom>
          <a:solidFill>
            <a:schemeClr val="bg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3599543" y="1857829"/>
            <a:ext cx="1074057" cy="4688114"/>
          </a:xfrm>
          <a:prstGeom prst="ellipse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6894285" y="1074057"/>
            <a:ext cx="2206172" cy="5138057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59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62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u-HU" dirty="0"/>
              <a:t>A kukorica szemes termése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>
            <a:blip r:embed="rId2">
              <a:alphaModFix amt="62000"/>
            </a:blip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Hol tartunk?</a:t>
            </a:r>
          </a:p>
          <a:p>
            <a:pPr lvl="1"/>
            <a:r>
              <a:rPr lang="hu-HU" dirty="0"/>
              <a:t>Országos átlagok</a:t>
            </a:r>
          </a:p>
          <a:p>
            <a:r>
              <a:rPr lang="hu-HU" dirty="0"/>
              <a:t>Hol tarthatnánk?</a:t>
            </a:r>
          </a:p>
          <a:p>
            <a:pPr lvl="1"/>
            <a:r>
              <a:rPr lang="hu-HU" dirty="0"/>
              <a:t>Termelői (mérőtalppal mért) fajtasorok</a:t>
            </a:r>
          </a:p>
          <a:p>
            <a:pPr lvl="1"/>
            <a:r>
              <a:rPr lang="hu-HU" dirty="0"/>
              <a:t>Top20 kisparcellás fajtakísérleti átlagok</a:t>
            </a:r>
          </a:p>
          <a:p>
            <a:r>
              <a:rPr lang="hu-HU" dirty="0"/>
              <a:t>Meddig érdemes nyújtózkodni?</a:t>
            </a:r>
          </a:p>
          <a:p>
            <a:pPr lvl="1"/>
            <a:r>
              <a:rPr lang="hu-HU" dirty="0"/>
              <a:t>Top20 és Termésverseny maximumok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78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effectLst>
            <a:glow rad="127000">
              <a:schemeClr val="accent1">
                <a:alpha val="2000"/>
              </a:schemeClr>
            </a:glow>
          </a:effectLst>
        </p:spPr>
        <p:txBody>
          <a:bodyPr/>
          <a:lstStyle/>
          <a:p>
            <a:r>
              <a:rPr lang="hu-HU" dirty="0"/>
              <a:t>Mi a genetikailag meghatározott „szemes” terméspotenciál?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58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b="1" dirty="0"/>
              <a:t>Genetikai potenciál – az az elméleti érték, amit a „kukorica” </a:t>
            </a:r>
            <a:r>
              <a:rPr lang="hu-HU" sz="3600"/>
              <a:t>(=maximális </a:t>
            </a:r>
            <a:r>
              <a:rPr lang="hu-HU" sz="3600" dirty="0"/>
              <a:t>termőképességű hibrid)</a:t>
            </a:r>
            <a:r>
              <a:rPr lang="hu-HU" sz="3600" b="1" dirty="0"/>
              <a:t> teremni tudna, ha minden igényét </a:t>
            </a:r>
            <a:r>
              <a:rPr lang="hu-HU" sz="3600" dirty="0"/>
              <a:t>(környezeti + agrotechnikai) </a:t>
            </a:r>
            <a:r>
              <a:rPr lang="hu-HU" sz="3600" b="1" dirty="0"/>
              <a:t>kielégítenénk, s minden akadályozó, károsító hatástól megvédenénk. </a:t>
            </a:r>
          </a:p>
          <a:p>
            <a:pPr marL="0" indent="0">
              <a:buNone/>
            </a:pPr>
            <a:r>
              <a:rPr lang="hu-HU" dirty="0"/>
              <a:t>Ha azt mondjuk, hogy ez nincs messze az USA-ban eddig elért és igazolt 33,4 t/ha-</a:t>
            </a:r>
            <a:r>
              <a:rPr lang="hu-HU" dirty="0" err="1"/>
              <a:t>tól</a:t>
            </a:r>
            <a:r>
              <a:rPr lang="hu-HU" dirty="0"/>
              <a:t> (15% szemnedvességnél), nem tévedünk nagyot. (Valahol e körül az érték körül számítják a fotoszintetikus potenciált abszolút száraz termésre vonatkoztatva.)</a:t>
            </a:r>
          </a:p>
        </p:txBody>
      </p:sp>
    </p:spTree>
    <p:extLst>
      <p:ext uri="{BB962C8B-B14F-4D97-AF65-F5344CB8AC3E}">
        <p14:creationId xmlns:p14="http://schemas.microsoft.com/office/powerpoint/2010/main" val="49636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30000"/>
            </a:blip>
            <a:srcRect/>
            <a:tile tx="0" ty="0" sx="100000" sy="100000" flip="none" algn="tl"/>
          </a:blipFill>
          <a:effectLst>
            <a:glow rad="127000">
              <a:schemeClr val="accent4">
                <a:lumMod val="40000"/>
                <a:lumOff val="60000"/>
                <a:alpha val="20000"/>
              </a:schemeClr>
            </a:glow>
          </a:effectLst>
        </p:spPr>
        <p:txBody>
          <a:bodyPr/>
          <a:lstStyle/>
          <a:p>
            <a:pPr algn="ctr"/>
            <a:r>
              <a:rPr lang="hu-HU" b="1" dirty="0"/>
              <a:t>Mi a gazdasági terméspotenciál?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30000"/>
            </a:blip>
            <a:srcRect/>
            <a:tile tx="0" ty="0" sx="100000" sy="100000" flip="none" algn="ctr"/>
          </a:blip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hu-HU" sz="4400" b="1" dirty="0"/>
              <a:t>Az a termőtábláról </a:t>
            </a:r>
            <a:r>
              <a:rPr lang="hu-HU" sz="4400" b="1"/>
              <a:t>lehozható maximális </a:t>
            </a:r>
            <a:r>
              <a:rPr lang="hu-HU" sz="4400" b="1" dirty="0"/>
              <a:t>termés, amit az adott hibrid egyedi produktivitásának és stressztűrő képességének legjobb harmóniába hozásával elérhetünk.</a:t>
            </a:r>
          </a:p>
        </p:txBody>
      </p:sp>
    </p:spTree>
    <p:extLst>
      <p:ext uri="{BB962C8B-B14F-4D97-AF65-F5344CB8AC3E}">
        <p14:creationId xmlns:p14="http://schemas.microsoft.com/office/powerpoint/2010/main" val="396337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agro-ökológiai potenciál?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Amit az adott termelési színvonalon egy </a:t>
            </a:r>
            <a:r>
              <a:rPr lang="hu-HU" dirty="0" err="1"/>
              <a:t>meghatároztottgazdálkodási</a:t>
            </a:r>
            <a:r>
              <a:rPr lang="hu-HU" dirty="0"/>
              <a:t> egység produkálni képes</a:t>
            </a:r>
          </a:p>
        </p:txBody>
      </p:sp>
    </p:spTree>
    <p:extLst>
      <p:ext uri="{BB962C8B-B14F-4D97-AF65-F5344CB8AC3E}">
        <p14:creationId xmlns:p14="http://schemas.microsoft.com/office/powerpoint/2010/main" val="63916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1" y="0"/>
            <a:ext cx="7354957" cy="676829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85391" y="5305334"/>
            <a:ext cx="3585028" cy="1477328"/>
          </a:xfrm>
          <a:prstGeom prst="rect">
            <a:avLst/>
          </a:prstGeom>
          <a:blipFill dpi="0" rotWithShape="1">
            <a:blip r:embed="rId3">
              <a:alphaModFix amt="67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hu-HU" b="1" dirty="0"/>
              <a:t>Minthogy a szójatermesztés gazdaságossága is romlik, inkább a kisebb </a:t>
            </a:r>
            <a:r>
              <a:rPr lang="hu-HU" b="1" dirty="0" err="1"/>
              <a:t>rosszt</a:t>
            </a:r>
            <a:r>
              <a:rPr lang="hu-HU" b="1" dirty="0"/>
              <a:t> választják. Úgy gondolják, hogy a termésnöveléssel csökkenthető a veszteség.</a:t>
            </a:r>
          </a:p>
        </p:txBody>
      </p:sp>
    </p:spTree>
    <p:extLst>
      <p:ext uri="{BB962C8B-B14F-4D97-AF65-F5344CB8AC3E}">
        <p14:creationId xmlns:p14="http://schemas.microsoft.com/office/powerpoint/2010/main" val="239780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54000"/>
            </a:blip>
            <a:srcRect/>
            <a:tile tx="0" ty="0" sx="100000" sy="100000" flip="none" algn="tl"/>
          </a:blipFill>
          <a:effectLst>
            <a:glow rad="127000">
              <a:schemeClr val="accent4">
                <a:lumMod val="40000"/>
                <a:lumOff val="60000"/>
                <a:alpha val="78000"/>
              </a:schemeClr>
            </a:glow>
          </a:effectLst>
        </p:spPr>
        <p:txBody>
          <a:bodyPr/>
          <a:lstStyle/>
          <a:p>
            <a:r>
              <a:rPr lang="hu-HU" dirty="0"/>
              <a:t>Mi az elérhető termés?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gyakorlatban elérhető termés a </a:t>
            </a:r>
            <a:r>
              <a:rPr lang="hu-HU"/>
              <a:t>környezet x technológia x </a:t>
            </a:r>
            <a:r>
              <a:rPr lang="hu-HU" dirty="0"/>
              <a:t>hibrid kölcsönhatásból ered. </a:t>
            </a:r>
          </a:p>
          <a:p>
            <a:pPr marL="0" indent="0">
              <a:buNone/>
            </a:pPr>
            <a:r>
              <a:rPr lang="hu-HU" dirty="0"/>
              <a:t>A környezet nagyléptékű tulajdonságaira csak közvetve van hatásunk, de nagyok a lehetőségek a közvetlen környezet megválasztásában és javításában</a:t>
            </a:r>
          </a:p>
          <a:p>
            <a:pPr marL="0" indent="0">
              <a:buNone/>
            </a:pPr>
            <a:r>
              <a:rPr lang="hu-HU" dirty="0"/>
              <a:t>A technológia teremt harmóniát a környezet és a hibrid között, s a harmónia finomhangolására egyre több az eszközünk és lehetőségünk</a:t>
            </a:r>
          </a:p>
          <a:p>
            <a:pPr marL="0" indent="0">
              <a:buNone/>
            </a:pPr>
            <a:r>
              <a:rPr lang="hu-HU" dirty="0"/>
              <a:t>A nemesítés (modern és posztmodern) egyre több adaptálható hibridet állít elő és a precíziós gazdaságban nem csak a hibrid alkalmazkodó képessége jön számításba, hanem az is, hogy az adott hibrid a megtervezett/ismert környezeti feltételeket mennyire képes kihasználni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025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20000"/>
            </a:blip>
            <a:tile tx="0" ty="0" sx="100000" sy="100000" flip="none" algn="tl"/>
          </a:blipFill>
          <a:effectLst>
            <a:glow rad="127000">
              <a:schemeClr val="accent4">
                <a:lumMod val="40000"/>
                <a:lumOff val="60000"/>
                <a:alpha val="59000"/>
              </a:schemeClr>
            </a:glow>
          </a:effectLst>
        </p:spPr>
        <p:txBody>
          <a:bodyPr/>
          <a:lstStyle/>
          <a:p>
            <a:r>
              <a:rPr lang="hu-HU" dirty="0"/>
              <a:t>További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20000"/>
            </a:blip>
            <a:srcRect/>
            <a:tile tx="0" ty="0" sx="100000" sy="100000" flip="none" algn="tl"/>
          </a:blipFill>
          <a:effectLst>
            <a:glow rad="127000">
              <a:schemeClr val="accent4">
                <a:lumMod val="20000"/>
                <a:lumOff val="80000"/>
                <a:alpha val="42000"/>
              </a:schemeClr>
            </a:glow>
          </a:effectLst>
        </p:spPr>
        <p:txBody>
          <a:bodyPr>
            <a:normAutofit/>
          </a:bodyPr>
          <a:lstStyle/>
          <a:p>
            <a:r>
              <a:rPr lang="hu-HU" sz="3600" b="1" dirty="0"/>
              <a:t>Mi a termés? - Gyakorlati értelemben a termés mindig a táblát borító növényi egyedek elért átlagos produkciója és a populáció szorzata (csősúly*termő tő)</a:t>
            </a:r>
          </a:p>
          <a:p>
            <a:r>
              <a:rPr lang="hu-HU" sz="3600" b="1" dirty="0"/>
              <a:t>Mi a termék? A betakarított termés felhasználható és piacon értékesíthető része</a:t>
            </a:r>
          </a:p>
        </p:txBody>
      </p:sp>
    </p:spTree>
    <p:extLst>
      <p:ext uri="{BB962C8B-B14F-4D97-AF65-F5344CB8AC3E}">
        <p14:creationId xmlns:p14="http://schemas.microsoft.com/office/powerpoint/2010/main" val="162607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1904016" y="518966"/>
            <a:ext cx="8497761" cy="6132294"/>
            <a:chOff x="2143" y="1356"/>
            <a:chExt cx="7389" cy="4388"/>
          </a:xfrm>
          <a:effectLst>
            <a:glow rad="127000">
              <a:schemeClr val="bg1">
                <a:alpha val="18000"/>
              </a:schemeClr>
            </a:glow>
          </a:effectLst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262" y="1424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Oval 4" descr="Papírzsák"/>
            <p:cNvSpPr>
              <a:spLocks noChangeArrowheads="1"/>
            </p:cNvSpPr>
            <p:nvPr/>
          </p:nvSpPr>
          <p:spPr bwMode="auto">
            <a:xfrm>
              <a:off x="2143" y="1356"/>
              <a:ext cx="7389" cy="4388"/>
            </a:xfrm>
            <a:prstGeom prst="ellipse">
              <a:avLst/>
            </a:prstGeom>
            <a:blipFill dpi="0" rotWithShape="1">
              <a:blip r:embed="rId2">
                <a:alphaModFix amt="39000"/>
              </a:blip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902" y="3348"/>
              <a:ext cx="2112" cy="432"/>
            </a:xfrm>
            <a:prstGeom prst="rect">
              <a:avLst/>
            </a:prstGeom>
            <a:blipFill dpi="0" rotWithShape="1">
              <a:blip r:embed="rId3">
                <a:alphaModFix amt="44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3200" b="1" dirty="0"/>
                <a:t>Hibrid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206" y="3296"/>
              <a:ext cx="1248" cy="288"/>
            </a:xfrm>
            <a:prstGeom prst="rect">
              <a:avLst/>
            </a:prstGeom>
            <a:solidFill>
              <a:srgbClr val="CCCC00">
                <a:alpha val="61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rgbClr val="660066"/>
                  </a:solidFill>
                </a:rPr>
                <a:t>Gyomosság</a:t>
              </a:r>
              <a:r>
                <a:rPr lang="hu-HU" sz="1400" b="1" dirty="0">
                  <a:solidFill>
                    <a:srgbClr val="660066"/>
                  </a:solidFill>
                </a:rPr>
                <a:t> 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238" y="4927"/>
              <a:ext cx="1344" cy="315"/>
            </a:xfrm>
            <a:prstGeom prst="rect">
              <a:avLst/>
            </a:prstGeom>
            <a:solidFill>
              <a:srgbClr val="FF9900">
                <a:alpha val="5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</a:rPr>
                <a:t>Elővetemény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051" y="4299"/>
              <a:ext cx="1728" cy="432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Talajlakó rovar kártevők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7014" y="4297"/>
              <a:ext cx="1728" cy="432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Talajlakó gombák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309" y="2907"/>
              <a:ext cx="2400" cy="288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Levegőből támadó rovarok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010" y="2935"/>
              <a:ext cx="2400" cy="288"/>
            </a:xfrm>
            <a:prstGeom prst="rect">
              <a:avLst/>
            </a:prstGeom>
            <a:solidFill>
              <a:srgbClr val="CCFF99">
                <a:alpha val="58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Levegőből támadó gombák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895" y="3246"/>
              <a:ext cx="1728" cy="432"/>
            </a:xfrm>
            <a:prstGeom prst="rect">
              <a:avLst/>
            </a:prstGeom>
            <a:solidFill>
              <a:srgbClr val="CCCC00">
                <a:alpha val="62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/>
                <a:t>Herbicid-használat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7350" y="3728"/>
              <a:ext cx="1728" cy="432"/>
            </a:xfrm>
            <a:prstGeom prst="rect">
              <a:avLst/>
            </a:prstGeom>
            <a:solidFill>
              <a:srgbClr val="CCCC00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</a:rPr>
                <a:t>Tőszám és Tőelosztás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5142" y="4465"/>
              <a:ext cx="1632" cy="288"/>
            </a:xfrm>
            <a:prstGeom prst="rect">
              <a:avLst/>
            </a:prstGeom>
            <a:blipFill dpi="0" rotWithShape="1">
              <a:blip r:embed="rId4">
                <a:alphaModFix amt="47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</a:rPr>
                <a:t>Talaj + előkészítés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051" y="3820"/>
              <a:ext cx="1152" cy="288"/>
            </a:xfrm>
            <a:prstGeom prst="rect">
              <a:avLst/>
            </a:prstGeom>
            <a:solidFill>
              <a:srgbClr val="CCCC00">
                <a:alpha val="60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</a:rPr>
                <a:t>Vetésidő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915" y="2481"/>
              <a:ext cx="3631" cy="358"/>
            </a:xfrm>
            <a:prstGeom prst="rect">
              <a:avLst/>
            </a:prstGeom>
            <a:solidFill>
              <a:srgbClr val="FF990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</a:rPr>
                <a:t>Trágyázás, növénytáplálás, talaj- és </a:t>
              </a:r>
              <a:r>
                <a:rPr lang="hu-HU" sz="1600" b="1" dirty="0" err="1">
                  <a:solidFill>
                    <a:schemeClr val="bg1"/>
                  </a:solidFill>
                </a:rPr>
                <a:t>növénykondícionálás</a:t>
              </a:r>
              <a:r>
                <a:rPr lang="hu-HU" sz="16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710" y="1977"/>
              <a:ext cx="2304" cy="432"/>
            </a:xfrm>
            <a:prstGeom prst="rect">
              <a:avLst/>
            </a:prstGeom>
            <a:blipFill dpi="0" rotWithShape="1">
              <a:blip r:embed="rId5">
                <a:alphaModFix amt="45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3200" b="1" dirty="0"/>
                <a:t>Időjárás</a:t>
              </a:r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0629" y="-286077"/>
            <a:ext cx="12366586" cy="7837410"/>
          </a:xfrm>
          <a:prstGeom prst="rect">
            <a:avLst/>
          </a:prstGeom>
          <a:blipFill dpi="0" rotWithShape="1">
            <a:blip r:embed="rId7">
              <a:alphaModFix amt="86000"/>
            </a:blip>
            <a:srcRect/>
            <a:tile tx="0" ty="0" sx="100000" sy="100000" flip="none" algn="tl"/>
          </a:blipFill>
          <a:effectLst>
            <a:glow rad="127000">
              <a:schemeClr val="accent1">
                <a:alpha val="16000"/>
              </a:schemeClr>
            </a:glow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blipFill dpi="0" rotWithShape="1">
            <a:blip r:embed="rId7">
              <a:alphaModFix amt="72000"/>
            </a:blip>
            <a:srcRect/>
            <a:tile tx="0" ty="0" sx="100000" sy="100000" flip="none" algn="tl"/>
          </a:blipFill>
          <a:effectLst>
            <a:glow rad="127000">
              <a:schemeClr val="accent2"/>
            </a:glow>
          </a:effectLst>
        </p:spPr>
        <p:txBody>
          <a:bodyPr>
            <a:normAutofit fontScale="90000"/>
          </a:bodyPr>
          <a:lstStyle/>
          <a:p>
            <a:r>
              <a:rPr lang="hu-HU" dirty="0"/>
              <a:t>Mit vetettünk? </a:t>
            </a:r>
            <a:br>
              <a:rPr lang="hu-HU" dirty="0"/>
            </a:br>
            <a:r>
              <a:rPr lang="hu-HU" dirty="0"/>
              <a:t>A kukorica genetikai potenciálja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blipFill dpi="0" rotWithShape="1">
            <a:blip r:embed="rId7">
              <a:alphaModFix amt="53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dr. Szieberth Dénes</a:t>
            </a:r>
          </a:p>
          <a:p>
            <a:r>
              <a:rPr lang="hu-HU" dirty="0"/>
              <a:t>2016. május 5. </a:t>
            </a:r>
          </a:p>
          <a:p>
            <a:r>
              <a:rPr lang="hu-HU" dirty="0"/>
              <a:t>Dalmand</a:t>
            </a:r>
          </a:p>
        </p:txBody>
      </p:sp>
    </p:spTree>
    <p:extLst>
      <p:ext uri="{BB962C8B-B14F-4D97-AF65-F5344CB8AC3E}">
        <p14:creationId xmlns:p14="http://schemas.microsoft.com/office/powerpoint/2010/main" val="3629396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  <a:alpha val="49000"/>
            </a:schemeClr>
          </a:solidFill>
        </p:spPr>
        <p:txBody>
          <a:bodyPr/>
          <a:lstStyle/>
          <a:p>
            <a:r>
              <a:rPr lang="hu-HU" dirty="0"/>
              <a:t>Kérdés, lehet-e növelni a kukorica genetikai potenciálját nemesítéssel?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b="1" dirty="0"/>
              <a:t>A válasz az, hogy igen, mert a korlátok egy része ismert morfológiai/szövettani tulajdonságokban és biokémiai folyamatokban rejlik. </a:t>
            </a:r>
          </a:p>
          <a:p>
            <a:pPr marL="0" indent="0">
              <a:buNone/>
            </a:pPr>
            <a:r>
              <a:rPr lang="hu-HU" b="1" dirty="0"/>
              <a:t>Génmérnökök már foglalkoznak a kérdéssel és vannak bíztató eredmények. </a:t>
            </a:r>
          </a:p>
          <a:p>
            <a:pPr marL="0" indent="0">
              <a:buNone/>
            </a:pPr>
            <a:r>
              <a:rPr lang="hu-HU" b="1" dirty="0"/>
              <a:t>Mindjárt látni fogjuk, hogy ez bennünket nem érint közvetlenül, de, ha a globális felmelegedés hatásaira gondolunk, a dolog mégsem hagyhat senkit hidegen!</a:t>
            </a:r>
          </a:p>
        </p:txBody>
      </p:sp>
    </p:spTree>
    <p:extLst>
      <p:ext uri="{BB962C8B-B14F-4D97-AF65-F5344CB8AC3E}">
        <p14:creationId xmlns:p14="http://schemas.microsoft.com/office/powerpoint/2010/main" val="82839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  <a:alpha val="40000"/>
            </a:schemeClr>
          </a:solidFill>
        </p:spPr>
        <p:txBody>
          <a:bodyPr/>
          <a:lstStyle/>
          <a:p>
            <a:r>
              <a:rPr lang="hu-HU" dirty="0"/>
              <a:t>Milyen lépések szükségesek a genetikai potenciál jobb kihasználásához?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  <a:alpha val="36000"/>
            </a:schemeClr>
          </a:solidFill>
        </p:spPr>
        <p:txBody>
          <a:bodyPr>
            <a:normAutofit/>
          </a:bodyPr>
          <a:lstStyle/>
          <a:p>
            <a:r>
              <a:rPr lang="hu-HU" sz="3200" b="1" dirty="0"/>
              <a:t>Precíziós célú információ a hibridekről, s ilyen ajánlás tétel a kereskedő részéről</a:t>
            </a:r>
          </a:p>
          <a:p>
            <a:r>
              <a:rPr lang="hu-HU" sz="3200" b="1" dirty="0"/>
              <a:t>Precíziós célú vetőmagkikészítés</a:t>
            </a:r>
          </a:p>
          <a:p>
            <a:r>
              <a:rPr lang="hu-HU" sz="3200" b="1" dirty="0"/>
              <a:t>Növénytáplálás, ápolás</a:t>
            </a:r>
            <a:r>
              <a:rPr lang="hu-HU" sz="3200" b="1"/>
              <a:t>, védelem</a:t>
            </a:r>
            <a:endParaRPr lang="hu-HU" sz="3200" b="1" dirty="0"/>
          </a:p>
          <a:p>
            <a:r>
              <a:rPr lang="hu-HU" sz="3200" b="1" dirty="0"/>
              <a:t>Az arra nem alkalmas területek kizárása a kukoricatermesztésből</a:t>
            </a:r>
          </a:p>
          <a:p>
            <a:r>
              <a:rPr lang="hu-HU" sz="3200" b="1" dirty="0"/>
              <a:t>A javítható területek alkalmassá tétele</a:t>
            </a:r>
          </a:p>
          <a:p>
            <a:endParaRPr lang="hu-HU" sz="3200" b="1" dirty="0"/>
          </a:p>
          <a:p>
            <a:endParaRPr lang="hu-HU" sz="3200" b="1" dirty="0"/>
          </a:p>
          <a:p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63342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-247627"/>
            <a:ext cx="11139646" cy="75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2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  <a:alpha val="55000"/>
            </a:schemeClr>
          </a:solidFill>
        </p:spPr>
        <p:txBody>
          <a:bodyPr/>
          <a:lstStyle/>
          <a:p>
            <a:r>
              <a:rPr lang="hu-HU" dirty="0"/>
              <a:t>Mi a következmény?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  <a:alpha val="54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Egy más megközelítés: A </a:t>
            </a:r>
            <a:r>
              <a:rPr lang="hu-HU"/>
              <a:t>profit maximalizálása </a:t>
            </a:r>
            <a:r>
              <a:rPr lang="hu-HU" dirty="0"/>
              <a:t>a termőhelyi potenciál kihasználásával A nem alkalmas területek más célú használata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Az alkalmassá tehető területek alkalmassá tétele (vízrendezés, öntözés)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javítható területek javítása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termőtábla fogalmának megváltozása (kezelési zónák)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Táblán belüli differenciálás – tőszám, hibrid, növény, vetésforgó, de akár művelési ág változásáig, vagy a táblán belüli területek egy részének természet közelivé tétele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Az ökológiai és ökonómiai követelmények harmonikus kielégítési módszereinek reformja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655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/>
              <a:t>Egy elcsépelésre érdemes idézet (Hitel) – Széchenyi 225 (1791. április 8.)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„A török e részben minden egyéb </a:t>
            </a:r>
            <a:r>
              <a:rPr lang="hu-HU" b="1" dirty="0" err="1"/>
              <a:t>hátramaradási</a:t>
            </a:r>
            <a:r>
              <a:rPr lang="hu-HU" b="1" dirty="0"/>
              <a:t> mellett igen eszes. … s most, midőn már bort is iszik törvényesen, s így termeszteni is fog, ne legyek jó próféta, de fogadom, nemsokára drágábbat – nem </a:t>
            </a:r>
            <a:r>
              <a:rPr lang="hu-HU" b="1" dirty="0" err="1"/>
              <a:t>akarám</a:t>
            </a:r>
            <a:r>
              <a:rPr lang="hu-HU" b="1" dirty="0"/>
              <a:t> mondani: jobbat …</a:t>
            </a:r>
            <a:r>
              <a:rPr lang="hu-HU" b="1" i="1" dirty="0"/>
              <a:t> </a:t>
            </a:r>
            <a:r>
              <a:rPr lang="hu-HU" b="1" dirty="0"/>
              <a:t>is fog készíteni, mint mi; mert ő oly emberekre fogja bízni a tárgyelrendelést, kiknek mestersége; </a:t>
            </a:r>
            <a:r>
              <a:rPr lang="hu-HU" sz="3200" b="1" dirty="0"/>
              <a:t>míg mi magunk kevergetjük </a:t>
            </a:r>
            <a:r>
              <a:rPr lang="hu-HU" sz="3200" b="1" dirty="0" err="1"/>
              <a:t>mustainkat</a:t>
            </a:r>
            <a:r>
              <a:rPr lang="hu-HU" sz="3200" b="1" dirty="0"/>
              <a:t>…minden tudományunk abban áll, hogy természetesen gondoljuk vinni a dolgot, midőn csak tudatlanul visszük. …nálunk a borzagyváló annak szent törvényei szerint véli keverésmódját intézgetni, ámbár végre közönségesen falusi kádár fórumára szorul”</a:t>
            </a:r>
          </a:p>
        </p:txBody>
      </p:sp>
    </p:spTree>
    <p:extLst>
      <p:ext uri="{BB962C8B-B14F-4D97-AF65-F5344CB8AC3E}">
        <p14:creationId xmlns:p14="http://schemas.microsoft.com/office/powerpoint/2010/main" val="1523936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A környezet, amire folyamatosan gondolnunk kell a beszélgetés folyamán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hu-HU" dirty="0"/>
              <a:t>Általános (nem csak termelői) alapismerethiány és képzetlenség</a:t>
            </a:r>
          </a:p>
          <a:p>
            <a:r>
              <a:rPr lang="hu-HU" dirty="0"/>
              <a:t>Rossz (nem csak termelői) mentalitás</a:t>
            </a:r>
          </a:p>
          <a:p>
            <a:r>
              <a:rPr lang="hu-HU" dirty="0"/>
              <a:t>Hibás és rossz döntési mechanizmusok</a:t>
            </a:r>
          </a:p>
          <a:p>
            <a:r>
              <a:rPr lang="hu-HU" dirty="0"/>
              <a:t>Hiányos és rossz vezetési ismeretek és vezetési technikák (=alkalmasság)</a:t>
            </a:r>
          </a:p>
          <a:p>
            <a:r>
              <a:rPr lang="hu-HU" dirty="0"/>
              <a:t>Hiányos és rossz munkaerőellátás, különösen képzettségben, minőségben</a:t>
            </a:r>
          </a:p>
          <a:p>
            <a:r>
              <a:rPr lang="hu-HU" dirty="0"/>
              <a:t>Információigény-hiány</a:t>
            </a:r>
          </a:p>
          <a:p>
            <a:r>
              <a:rPr lang="hu-HU" dirty="0"/>
              <a:t>Gondozatlan, </a:t>
            </a:r>
            <a:r>
              <a:rPr lang="hu-HU" dirty="0" err="1"/>
              <a:t>kuturálatlan</a:t>
            </a:r>
            <a:r>
              <a:rPr lang="hu-HU" dirty="0"/>
              <a:t> infrastruktúra és környezet</a:t>
            </a:r>
          </a:p>
          <a:p>
            <a:r>
              <a:rPr lang="hu-HU" dirty="0"/>
              <a:t>Szegényes ismeret talajainkról</a:t>
            </a:r>
          </a:p>
          <a:p>
            <a:r>
              <a:rPr lang="hu-HU" dirty="0"/>
              <a:t>Alig tudunk valamit a fajtákról</a:t>
            </a:r>
          </a:p>
          <a:p>
            <a:r>
              <a:rPr lang="hu-HU" dirty="0"/>
              <a:t>Laza kapcsolat a tudomány, kutatás és alkalmazás között</a:t>
            </a:r>
          </a:p>
          <a:p>
            <a:r>
              <a:rPr lang="hu-HU" dirty="0"/>
              <a:t>Tanácsadói célú, gyakorlatorientált kutatás és a hozzá kapcsolt tanácsadás hiánya</a:t>
            </a:r>
          </a:p>
          <a:p>
            <a:r>
              <a:rPr lang="hu-HU" dirty="0"/>
              <a:t>Stb.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2491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Miért termesztünk kukoricát?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Mert már őseink is termesztettek és megszoktuk  </a:t>
            </a:r>
          </a:p>
          <a:p>
            <a:r>
              <a:rPr lang="hu-HU" dirty="0"/>
              <a:t>Mert van hozzá szerszámunk, berendezésünk</a:t>
            </a:r>
          </a:p>
          <a:p>
            <a:r>
              <a:rPr lang="hu-HU" dirty="0"/>
              <a:t>Mert nem tudunk helyette mit termeszteni hasonló nagyságban és hasonló eredménnyel</a:t>
            </a:r>
          </a:p>
          <a:p>
            <a:r>
              <a:rPr lang="hu-HU" dirty="0"/>
              <a:t>Mert fel tudjuk használni (????)</a:t>
            </a:r>
          </a:p>
          <a:p>
            <a:r>
              <a:rPr lang="hu-HU" dirty="0"/>
              <a:t>Mert el tudjuk adni (????)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5386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Miért nem 800 ezer hektáron termelünk ugyanennyi kukoricát?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Mert akkor 400000 hektáron valami mást kellene termeszteni</a:t>
            </a:r>
          </a:p>
        </p:txBody>
      </p:sp>
    </p:spTree>
    <p:extLst>
      <p:ext uri="{BB962C8B-B14F-4D97-AF65-F5344CB8AC3E}">
        <p14:creationId xmlns:p14="http://schemas.microsoft.com/office/powerpoint/2010/main" val="3901084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Kérdések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Kérdések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Miért nem 800 000 ha-</a:t>
            </a:r>
            <a:r>
              <a:rPr lang="hu-HU" dirty="0" err="1"/>
              <a:t>on</a:t>
            </a:r>
            <a:r>
              <a:rPr lang="hu-HU" dirty="0"/>
              <a:t> termesztünk kukoricát?</a:t>
            </a:r>
          </a:p>
          <a:p>
            <a:r>
              <a:rPr lang="hu-HU" dirty="0"/>
              <a:t>Mit lehetne tenni a 400 000 hektárral?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Válaszok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Mert akkor 400 000 ha-n mást kellene termeszteni</a:t>
            </a:r>
          </a:p>
          <a:p>
            <a:r>
              <a:rPr lang="hu-HU" dirty="0"/>
              <a:t>Erdő-rét-legelő, takarmány, egyéb öntözött növény</a:t>
            </a:r>
          </a:p>
        </p:txBody>
      </p:sp>
    </p:spTree>
    <p:extLst>
      <p:ext uri="{BB962C8B-B14F-4D97-AF65-F5344CB8AC3E}">
        <p14:creationId xmlns:p14="http://schemas.microsoft.com/office/powerpoint/2010/main" val="849941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253754"/>
              </p:ext>
            </p:extLst>
          </p:nvPr>
        </p:nvGraphicFramePr>
        <p:xfrm>
          <a:off x="391886" y="217714"/>
          <a:ext cx="11379199" cy="664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856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78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b="1" dirty="0"/>
              <a:t>Mit tud a kukorica? – genetikai és termelési potenciál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blipFill dpi="0" rotWithShape="1">
            <a:blip r:embed="rId2">
              <a:alphaModFix amt="62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b="1" dirty="0"/>
              <a:t>USA</a:t>
            </a:r>
          </a:p>
          <a:p>
            <a:pPr lvl="1"/>
            <a:r>
              <a:rPr lang="hu-HU" sz="2800" b="1" dirty="0"/>
              <a:t>Maximum (NCGA Corn </a:t>
            </a:r>
            <a:r>
              <a:rPr lang="hu-HU" sz="2800" b="1" dirty="0" err="1"/>
              <a:t>Yield</a:t>
            </a:r>
            <a:r>
              <a:rPr lang="hu-HU" sz="2800" b="1" dirty="0"/>
              <a:t> Contest): 27,5 t/ha száraz, 33,4 t/ha öntözött</a:t>
            </a:r>
          </a:p>
          <a:p>
            <a:pPr lvl="1"/>
            <a:r>
              <a:rPr lang="hu-HU" sz="2800" b="1" dirty="0"/>
              <a:t>5-éves országos átlag: 9,8 t/ha</a:t>
            </a:r>
          </a:p>
          <a:p>
            <a:pPr lvl="1"/>
            <a:r>
              <a:rPr lang="hu-HU" sz="2800" b="1" dirty="0">
                <a:solidFill>
                  <a:srgbClr val="FF0000"/>
                </a:solidFill>
              </a:rPr>
              <a:t>A nemzeti átlag kiegyenlített és növekszik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blipFill dpi="0" rotWithShape="0">
            <a:blip r:embed="rId2">
              <a:alphaModFix amt="63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hu-HU" b="1" dirty="0"/>
              <a:t>Magyarország</a:t>
            </a:r>
          </a:p>
          <a:p>
            <a:pPr lvl="1"/>
            <a:r>
              <a:rPr lang="hu-HU" sz="2800" b="1" dirty="0"/>
              <a:t>Maximum (MKK Kukorica Termésverseny): 18,36 t/ha</a:t>
            </a:r>
          </a:p>
          <a:p>
            <a:pPr lvl="1"/>
            <a:r>
              <a:rPr lang="hu-HU" sz="2800" b="1" dirty="0"/>
              <a:t>5-éves országos átlag: 6 tonna, </a:t>
            </a:r>
          </a:p>
          <a:p>
            <a:pPr lvl="1"/>
            <a:r>
              <a:rPr lang="hu-HU" sz="2800" b="1" dirty="0">
                <a:solidFill>
                  <a:srgbClr val="FF0000"/>
                </a:solidFill>
              </a:rPr>
              <a:t>a nemzeti átlag ugrál és nem növekszik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10205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dirty="0"/>
              <a:t>Hibrid-ellátás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Hibridek az USA-ban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hu-HU" dirty="0"/>
              <a:t>Számuk elvileg végtelen, csak a fantázia szab határt</a:t>
            </a:r>
          </a:p>
          <a:p>
            <a:r>
              <a:rPr lang="hu-HU" dirty="0"/>
              <a:t>Nagy variabilitás a tenyészidőben</a:t>
            </a:r>
          </a:p>
          <a:p>
            <a:r>
              <a:rPr lang="hu-HU" dirty="0"/>
              <a:t>Van ajánlat felhasználhatóság tekintetében (</a:t>
            </a:r>
            <a:r>
              <a:rPr lang="hu-HU" dirty="0" err="1"/>
              <a:t>ethanol</a:t>
            </a:r>
            <a:r>
              <a:rPr lang="hu-HU" dirty="0"/>
              <a:t>, stb.)</a:t>
            </a:r>
          </a:p>
          <a:p>
            <a:r>
              <a:rPr lang="hu-HU" dirty="0"/>
              <a:t>Nagy variabilitás speciális rezisztenciák (GMO is) tekintetében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Hibridek itthon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hu-HU" dirty="0"/>
              <a:t>Minden, ami környezeti alkalmasság tekintetében megfelelő lehet, elérhető (342+EU)</a:t>
            </a:r>
          </a:p>
          <a:p>
            <a:r>
              <a:rPr lang="hu-HU" dirty="0"/>
              <a:t>Kielégítő tenyészidő-választék</a:t>
            </a:r>
          </a:p>
          <a:p>
            <a:r>
              <a:rPr lang="hu-HU" dirty="0"/>
              <a:t>Van ajánlat (korlátozott igény mellett) felhasználhatóság tekintetében (</a:t>
            </a:r>
            <a:r>
              <a:rPr lang="hu-HU" dirty="0" err="1"/>
              <a:t>Waxy</a:t>
            </a:r>
            <a:r>
              <a:rPr lang="hu-HU" dirty="0"/>
              <a:t>)</a:t>
            </a:r>
          </a:p>
          <a:p>
            <a:r>
              <a:rPr lang="hu-HU" dirty="0"/>
              <a:t>Korlátozott ajánlat (nem GMO) gyomirtószer rezisztenciák tekintetében (</a:t>
            </a:r>
            <a:r>
              <a:rPr lang="hu-HU" dirty="0" err="1"/>
              <a:t>cycloxidim</a:t>
            </a:r>
            <a:r>
              <a:rPr lang="hu-HU" dirty="0"/>
              <a:t> - DUO, CR)</a:t>
            </a:r>
          </a:p>
        </p:txBody>
      </p:sp>
    </p:spTree>
    <p:extLst>
      <p:ext uri="{BB962C8B-B14F-4D97-AF65-F5344CB8AC3E}">
        <p14:creationId xmlns:p14="http://schemas.microsoft.com/office/powerpoint/2010/main" val="1095025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dilemmák a genetikai potenciál körül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új fajta első keresztezése legalább 10 éves, tehát a „genetikája” minimum ennyi idős</a:t>
            </a:r>
          </a:p>
          <a:p>
            <a:r>
              <a:rPr lang="hu-HU" dirty="0"/>
              <a:t>Mire mértékadó területen bevezetik 14-15 éves</a:t>
            </a:r>
          </a:p>
          <a:p>
            <a:r>
              <a:rPr lang="hu-HU" dirty="0"/>
              <a:t>Részvétele a termelésben átlagosan 2-3 %, a jóké 5-6%, a kiválóké 10-12%</a:t>
            </a:r>
          </a:p>
          <a:p>
            <a:pPr marL="0" indent="0">
              <a:buNone/>
            </a:pPr>
            <a:r>
              <a:rPr lang="hu-HU" dirty="0"/>
              <a:t>Ez azt jelenti, hogy a ma feltett kérdésre 15 év múlva kapunk 0,5 – 2% hatékonyságú választ, persze, ha meg tudjuk mondani az akkori időjárást!</a:t>
            </a:r>
          </a:p>
        </p:txBody>
      </p:sp>
    </p:spTree>
    <p:extLst>
      <p:ext uri="{BB962C8B-B14F-4D97-AF65-F5344CB8AC3E}">
        <p14:creationId xmlns:p14="http://schemas.microsoft.com/office/powerpoint/2010/main" val="2576616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Hol tartunk ma a genetikai potenciál kihasználásával?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Az új hibridről, ha itthon történt az elismerés, annyit tudunk, hogy az agro-ökológiai termőképessége megbízhatóan meghaladja a kb. 5-6 évvel korábbi szintnek megfelelő sztenderd értéket, s még tudunk róla néhány alapvető agronómiai tulajdonságot.</a:t>
            </a:r>
          </a:p>
          <a:p>
            <a:r>
              <a:rPr lang="hu-HU" dirty="0"/>
              <a:t>A nem itthon elismert hibridekről annyi tudunk, amennyit a nemesítő elárul, ha neki egyáltalán vannak hazai tapasztalatai az adott hibriddel kapcsolatosan. Általában még a </a:t>
            </a:r>
            <a:r>
              <a:rPr lang="hu-HU" dirty="0" err="1"/>
              <a:t>tenyészidejét</a:t>
            </a:r>
            <a:r>
              <a:rPr lang="hu-HU" dirty="0"/>
              <a:t> sem tudjuk megbízhatóan!</a:t>
            </a:r>
          </a:p>
          <a:p>
            <a:r>
              <a:rPr lang="hu-HU" dirty="0"/>
              <a:t>Az elmúlt 10 évben mintegy 500 hibrid fordult meg a „magyar földben”. Koruk megoszlása szerint éves átlagban 50%-</a:t>
            </a:r>
            <a:r>
              <a:rPr lang="hu-HU" dirty="0" err="1"/>
              <a:t>ban</a:t>
            </a:r>
            <a:r>
              <a:rPr lang="hu-HU" dirty="0"/>
              <a:t> 5 évnél idősebb, és 30 %-</a:t>
            </a:r>
            <a:r>
              <a:rPr lang="hu-HU" dirty="0" err="1"/>
              <a:t>ban</a:t>
            </a:r>
            <a:r>
              <a:rPr lang="hu-HU" dirty="0"/>
              <a:t> 7 évnél idősebb hibrideket termesztettünk, tehát az elmaradásunk 20-25 év. Éves 1,5%-</a:t>
            </a:r>
            <a:r>
              <a:rPr lang="hu-HU" dirty="0" err="1"/>
              <a:t>os</a:t>
            </a:r>
            <a:r>
              <a:rPr lang="hu-HU" dirty="0"/>
              <a:t> genetikai haladással számolva ez a aktuális nemesítői impulzushoz képest 30-40 év. (Egyes vidékeken 20 évnél is régebben elismert hibrideket termesztenek.)</a:t>
            </a:r>
          </a:p>
        </p:txBody>
      </p:sp>
    </p:spTree>
    <p:extLst>
      <p:ext uri="{BB962C8B-B14F-4D97-AF65-F5344CB8AC3E}">
        <p14:creationId xmlns:p14="http://schemas.microsoft.com/office/powerpoint/2010/main" val="929338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fontos a genetikai potenciál kérdésének feszegetése?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Mert úgy tűnik, hogy a IT fejlődésének és az eredmények alkalmazásának a biológiai anyag fejlődésének lassú üteme, a bevezetés vontatottsága és a vele kapcsolatos ismeretek hiánya már most is az egyik legfőbb gátja, és ez a helyzet gyorsuló ütemben romolhat.</a:t>
            </a:r>
          </a:p>
          <a:p>
            <a:r>
              <a:rPr lang="hu-HU" dirty="0"/>
              <a:t>Nyilván, lehet haladást elérni „általában” is a kukoricatermesztés technológiájának javításával, de az még nem precíziós termesztés</a:t>
            </a:r>
          </a:p>
        </p:txBody>
      </p:sp>
    </p:spTree>
    <p:extLst>
      <p:ext uri="{BB962C8B-B14F-4D97-AF65-F5344CB8AC3E}">
        <p14:creationId xmlns:p14="http://schemas.microsoft.com/office/powerpoint/2010/main" val="1914677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Régi probléma, új köntösben – a precíziós fajtaválasztás, avagy ki alkalmazkodjon kihez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Eddig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Eddig azt a fajtát kerestük, amely a legkisebb termésveszteséggel reagált a kockázati tényezők hatására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Ezután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A technikai fejlődés előre vetíti az időt, amikor azt a fajtát keressük, amely leggyorsabban visszafizeti a befektetéseinket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651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különbség a két megközelítés között?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Eddig 	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Általános technológiát alkalmaztunk, általános elvek alapján vásároltunk vetőmagot, s azt általános vetés-technológiával elvetettük. Feltételezzük, hogy átlagos termést, szerencsés esetben annál jobb termést érünk el.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Ezután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A termőhelyi adottságokhoz választunk hibridet, majd a termőhelyi adottságokat igyekszünk a hibrid ismeretében tovább javítani, s az agrotechnikával a hibrid igényeit mind jobban kielégíteni. Erre az útra Smart Farming elveinek alkalmazásával léphetünk, mert lehetővé teszi a táblán belüli eltérésekhez alkalmazkodó agrotechnikát, tőszámváltoztatást, hibridcserét.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6096000" y="1915886"/>
            <a:ext cx="0" cy="72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6096000" y="1959429"/>
            <a:ext cx="0" cy="3817257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5557224" y="1496497"/>
            <a:ext cx="12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Most vonal</a:t>
            </a:r>
          </a:p>
        </p:txBody>
      </p:sp>
    </p:spTree>
    <p:extLst>
      <p:ext uri="{BB962C8B-B14F-4D97-AF65-F5344CB8AC3E}">
        <p14:creationId xmlns:p14="http://schemas.microsoft.com/office/powerpoint/2010/main" val="967529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Miben lesz változás?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Eddig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Termelési szemlélet</a:t>
            </a:r>
          </a:p>
          <a:p>
            <a:r>
              <a:rPr lang="hu-HU" dirty="0"/>
              <a:t>Heterogén adottságokon homogén eljárás</a:t>
            </a:r>
          </a:p>
          <a:p>
            <a:r>
              <a:rPr lang="hu-HU" dirty="0"/>
              <a:t>Stresszfaktorok figyelmen kívül hagyása (elszenvedése)</a:t>
            </a:r>
          </a:p>
          <a:p>
            <a:r>
              <a:rPr lang="hu-HU" dirty="0"/>
              <a:t>Melioráció elhanyagolása</a:t>
            </a:r>
          </a:p>
          <a:p>
            <a:r>
              <a:rPr lang="hu-HU" dirty="0"/>
              <a:t>(Tápelem)hiánygazdálkodás</a:t>
            </a:r>
          </a:p>
          <a:p>
            <a:r>
              <a:rPr lang="hu-HU" dirty="0"/>
              <a:t>Spontaneitás 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Ezután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hu-HU" dirty="0" err="1"/>
              <a:t>Ökolo</a:t>
            </a:r>
            <a:r>
              <a:rPr lang="hu-HU" dirty="0"/>
              <a:t>(</a:t>
            </a:r>
            <a:r>
              <a:rPr lang="hu-HU" dirty="0" err="1"/>
              <a:t>giai</a:t>
            </a:r>
            <a:r>
              <a:rPr lang="hu-HU" dirty="0"/>
              <a:t> -</a:t>
            </a:r>
            <a:r>
              <a:rPr lang="hu-HU" dirty="0" err="1"/>
              <a:t>öko</a:t>
            </a:r>
            <a:r>
              <a:rPr lang="hu-HU" dirty="0"/>
              <a:t>)</a:t>
            </a:r>
            <a:r>
              <a:rPr lang="hu-HU" dirty="0" err="1"/>
              <a:t>nómiai</a:t>
            </a:r>
            <a:r>
              <a:rPr lang="hu-HU" dirty="0"/>
              <a:t> szemlélet = a </a:t>
            </a:r>
            <a:r>
              <a:rPr lang="hu-HU"/>
              <a:t>termelés komplex </a:t>
            </a:r>
            <a:r>
              <a:rPr lang="hu-HU" dirty="0"/>
              <a:t>megközelítése</a:t>
            </a:r>
          </a:p>
          <a:p>
            <a:r>
              <a:rPr lang="hu-HU" dirty="0"/>
              <a:t>Differenciált eljárás-alkalmazás</a:t>
            </a:r>
          </a:p>
          <a:p>
            <a:r>
              <a:rPr lang="hu-HU" dirty="0"/>
              <a:t>Stresszfaktorok kezelése</a:t>
            </a:r>
          </a:p>
          <a:p>
            <a:r>
              <a:rPr lang="hu-HU" dirty="0"/>
              <a:t>Általános talajjavítás</a:t>
            </a:r>
          </a:p>
          <a:p>
            <a:r>
              <a:rPr lang="hu-HU" dirty="0"/>
              <a:t>Optimalizált növényigény kielégítés</a:t>
            </a:r>
          </a:p>
          <a:p>
            <a:r>
              <a:rPr lang="hu-HU" dirty="0"/>
              <a:t>Adatra támaszkodó tudás alapú tervezés és irányítás</a:t>
            </a:r>
          </a:p>
        </p:txBody>
      </p:sp>
    </p:spTree>
    <p:extLst>
      <p:ext uri="{BB962C8B-B14F-4D97-AF65-F5344CB8AC3E}">
        <p14:creationId xmlns:p14="http://schemas.microsoft.com/office/powerpoint/2010/main" val="1235198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Szükséges feltételek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Versenyképes tudás és mentalitás (nincs megkülönböztetett ágazati szereplő!)</a:t>
            </a:r>
          </a:p>
          <a:p>
            <a:r>
              <a:rPr lang="hu-HU" dirty="0"/>
              <a:t>Versenyképes, (innovációra képes) gazdasági erő a</a:t>
            </a:r>
          </a:p>
          <a:p>
            <a:r>
              <a:rPr lang="hu-HU" dirty="0"/>
              <a:t>Támogató politikai és társadalmi környezet</a:t>
            </a:r>
          </a:p>
          <a:p>
            <a:r>
              <a:rPr lang="hu-HU" dirty="0"/>
              <a:t>A tudományos-technológiai fejlesztések gyors bevezetése és alkalmazása</a:t>
            </a:r>
          </a:p>
          <a:p>
            <a:r>
              <a:rPr lang="hu-HU" dirty="0"/>
              <a:t>A nemesítésben rejlő lehetőségek kihasználása</a:t>
            </a:r>
          </a:p>
          <a:p>
            <a:r>
              <a:rPr lang="hu-HU" dirty="0"/>
              <a:t>Megfelelő vetőmag biztosítása (termesztés, feldolgozás, tárolás, kereskedés)</a:t>
            </a:r>
          </a:p>
          <a:p>
            <a:r>
              <a:rPr lang="hu-HU" dirty="0"/>
              <a:t>Talajjavítás, öntözés, talajvédelem egyidejű megvalósítása</a:t>
            </a:r>
          </a:p>
          <a:p>
            <a:r>
              <a:rPr lang="hu-HU" dirty="0"/>
              <a:t>Térségi intézkedések (pl.: kukoricamoly elleni védekezés) bevezetése</a:t>
            </a:r>
          </a:p>
          <a:p>
            <a:r>
              <a:rPr lang="hu-HU" dirty="0"/>
              <a:t>Input-output egyensúly megteremtése</a:t>
            </a:r>
          </a:p>
        </p:txBody>
      </p:sp>
    </p:spTree>
    <p:extLst>
      <p:ext uri="{BB962C8B-B14F-4D97-AF65-F5344CB8AC3E}">
        <p14:creationId xmlns:p14="http://schemas.microsoft.com/office/powerpoint/2010/main" val="3706540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1" y="311244"/>
            <a:ext cx="6008914" cy="65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5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genetikai potenciál kihasználása - fajtaválasztás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Feltételek:</a:t>
            </a:r>
          </a:p>
          <a:p>
            <a:pPr lvl="1"/>
            <a:r>
              <a:rPr lang="hu-HU" dirty="0"/>
              <a:t>Vetőmag </a:t>
            </a:r>
          </a:p>
          <a:p>
            <a:pPr lvl="2"/>
            <a:r>
              <a:rPr lang="hu-HU" dirty="0"/>
              <a:t>Újabb genetika </a:t>
            </a:r>
          </a:p>
          <a:p>
            <a:pPr lvl="2"/>
            <a:r>
              <a:rPr lang="hu-HU" dirty="0"/>
              <a:t>Egészséges, jól kezelt, életerős </a:t>
            </a:r>
          </a:p>
          <a:p>
            <a:pPr lvl="2"/>
            <a:r>
              <a:rPr lang="hu-HU" dirty="0"/>
              <a:t>Egységes méretű és alakú</a:t>
            </a:r>
          </a:p>
          <a:p>
            <a:pPr lvl="1"/>
            <a:r>
              <a:rPr lang="hu-HU" dirty="0"/>
              <a:t>Technológia</a:t>
            </a:r>
          </a:p>
          <a:p>
            <a:pPr lvl="2"/>
            <a:r>
              <a:rPr lang="hu-HU" dirty="0"/>
              <a:t>Időbeliség, egyöntetűség, precíziós</a:t>
            </a:r>
          </a:p>
          <a:p>
            <a:pPr lvl="1"/>
            <a:r>
              <a:rPr lang="hu-HU" dirty="0"/>
              <a:t>Tápanyag ellátás</a:t>
            </a:r>
          </a:p>
          <a:p>
            <a:pPr lvl="2"/>
            <a:r>
              <a:rPr lang="hu-HU" dirty="0"/>
              <a:t>Minőségi és mennyiségi igény szerint</a:t>
            </a:r>
          </a:p>
          <a:p>
            <a:pPr lvl="1"/>
            <a:r>
              <a:rPr lang="hu-HU" dirty="0"/>
              <a:t>Víz-ellátás </a:t>
            </a:r>
          </a:p>
          <a:p>
            <a:pPr lvl="2"/>
            <a:r>
              <a:rPr lang="hu-HU" dirty="0"/>
              <a:t>Talaj, elővetemény, öntözés, vízrendezés</a:t>
            </a:r>
          </a:p>
          <a:p>
            <a:pPr lvl="1"/>
            <a:r>
              <a:rPr lang="hu-HU" dirty="0"/>
              <a:t>Növényvédelem </a:t>
            </a:r>
          </a:p>
          <a:p>
            <a:pPr lvl="2"/>
            <a:r>
              <a:rPr lang="hu-HU" dirty="0"/>
              <a:t>Gyomok, gombák, rovarok</a:t>
            </a:r>
          </a:p>
          <a:p>
            <a:pPr lvl="1"/>
            <a:r>
              <a:rPr lang="hu-HU" dirty="0"/>
              <a:t>Talaj</a:t>
            </a:r>
          </a:p>
          <a:p>
            <a:pPr lvl="2"/>
            <a:endParaRPr lang="hu-HU" dirty="0"/>
          </a:p>
          <a:p>
            <a:pPr lvl="1"/>
            <a:r>
              <a:rPr lang="hu-HU" dirty="0"/>
              <a:t>Időjárás 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2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Korlátok</a:t>
            </a:r>
          </a:p>
          <a:p>
            <a:r>
              <a:rPr lang="hu-HU" dirty="0"/>
              <a:t>Vetőmag</a:t>
            </a:r>
          </a:p>
          <a:p>
            <a:pPr lvl="1"/>
            <a:r>
              <a:rPr lang="hu-HU" dirty="0"/>
              <a:t>Nem megfelelő hibrid</a:t>
            </a:r>
          </a:p>
          <a:p>
            <a:pPr lvl="2"/>
            <a:r>
              <a:rPr lang="hu-HU" dirty="0"/>
              <a:t>Nem a termőhelyhez választott</a:t>
            </a:r>
          </a:p>
          <a:p>
            <a:pPr lvl="2"/>
            <a:r>
              <a:rPr lang="hu-HU" dirty="0"/>
              <a:t>Régi (amortizálódott) hibrid</a:t>
            </a:r>
          </a:p>
          <a:p>
            <a:pPr lvl="2"/>
            <a:r>
              <a:rPr lang="hu-HU" dirty="0"/>
              <a:t>„Olcsó” mag</a:t>
            </a:r>
          </a:p>
          <a:p>
            <a:pPr lvl="1"/>
            <a:r>
              <a:rPr lang="hu-HU" dirty="0"/>
              <a:t>Vetőmag hibák</a:t>
            </a:r>
          </a:p>
          <a:p>
            <a:pPr lvl="1"/>
            <a:r>
              <a:rPr lang="hu-HU" dirty="0"/>
              <a:t>Technikai minőség hiányosságai</a:t>
            </a:r>
          </a:p>
          <a:p>
            <a:r>
              <a:rPr lang="hu-HU" dirty="0"/>
              <a:t>Technológiai hibák</a:t>
            </a:r>
          </a:p>
          <a:p>
            <a:r>
              <a:rPr lang="hu-HU" dirty="0"/>
              <a:t>Hiányos tápanyagellátás</a:t>
            </a:r>
          </a:p>
          <a:p>
            <a:r>
              <a:rPr lang="hu-HU" dirty="0"/>
              <a:t>Hiányos vízellátás</a:t>
            </a:r>
          </a:p>
          <a:p>
            <a:r>
              <a:rPr lang="hu-HU" dirty="0"/>
              <a:t>Gyomok, kártevők és kórokozók</a:t>
            </a:r>
          </a:p>
          <a:p>
            <a:r>
              <a:rPr lang="hu-HU" dirty="0"/>
              <a:t>Nem megfelelő talajminőség</a:t>
            </a:r>
          </a:p>
          <a:p>
            <a:r>
              <a:rPr lang="hu-HU" dirty="0"/>
              <a:t>Nem megfelelő időjárás</a:t>
            </a:r>
          </a:p>
          <a:p>
            <a:r>
              <a:rPr lang="hu-HU" dirty="0"/>
              <a:t>Stressz helyzetek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06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2">
              <a:lumMod val="60000"/>
              <a:lumOff val="40000"/>
              <a:alpha val="70000"/>
            </a:schemeClr>
          </a:solidFill>
          <a:effectLst>
            <a:glow rad="127000">
              <a:schemeClr val="accent4">
                <a:lumMod val="40000"/>
                <a:lumOff val="60000"/>
                <a:alpha val="41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Genetikai</a:t>
            </a:r>
            <a:r>
              <a:rPr lang="hu-HU" sz="1900" dirty="0" err="1"/>
              <a:t>max</a:t>
            </a:r>
            <a:r>
              <a:rPr lang="hu-HU" dirty="0"/>
              <a:t> potenciál = (</a:t>
            </a:r>
            <a:r>
              <a:rPr lang="hu-HU" dirty="0" err="1"/>
              <a:t>egyedi</a:t>
            </a:r>
            <a:r>
              <a:rPr lang="hu-HU" sz="1800" dirty="0" err="1"/>
              <a:t>max</a:t>
            </a:r>
            <a:r>
              <a:rPr lang="hu-HU" sz="1800" dirty="0"/>
              <a:t> </a:t>
            </a:r>
            <a:r>
              <a:rPr lang="hu-HU" dirty="0"/>
              <a:t>* </a:t>
            </a:r>
            <a:r>
              <a:rPr lang="hu-HU" dirty="0" err="1"/>
              <a:t>populáció</a:t>
            </a:r>
            <a:r>
              <a:rPr lang="hu-HU" sz="1800" dirty="0" err="1"/>
              <a:t>max</a:t>
            </a:r>
            <a:r>
              <a:rPr lang="hu-HU" sz="1800" dirty="0"/>
              <a:t>, </a:t>
            </a:r>
            <a:r>
              <a:rPr lang="hu-HU" sz="2400" dirty="0"/>
              <a:t>pl.: 0,3*50000=15t/ha</a:t>
            </a:r>
            <a:r>
              <a:rPr lang="hu-HU" dirty="0"/>
              <a:t>)</a:t>
            </a:r>
          </a:p>
          <a:p>
            <a:r>
              <a:rPr lang="hu-HU" dirty="0"/>
              <a:t>Ökológiai </a:t>
            </a:r>
            <a:r>
              <a:rPr lang="hu-HU" dirty="0" err="1"/>
              <a:t>potenciál</a:t>
            </a:r>
            <a:r>
              <a:rPr lang="hu-HU" sz="1800" dirty="0" err="1"/>
              <a:t>max</a:t>
            </a:r>
            <a:r>
              <a:rPr lang="hu-HU" dirty="0"/>
              <a:t> = </a:t>
            </a:r>
            <a:r>
              <a:rPr lang="hu-HU" dirty="0" err="1"/>
              <a:t>genetikai</a:t>
            </a:r>
            <a:r>
              <a:rPr lang="hu-HU" sz="1800" dirty="0" err="1"/>
              <a:t>max</a:t>
            </a:r>
            <a:r>
              <a:rPr lang="hu-HU" dirty="0"/>
              <a:t> * stressz</a:t>
            </a:r>
            <a:r>
              <a:rPr lang="hu-HU" sz="1800" dirty="0"/>
              <a:t>min * </a:t>
            </a:r>
            <a:r>
              <a:rPr lang="hu-HU" sz="2600" dirty="0"/>
              <a:t>hiány</a:t>
            </a:r>
            <a:r>
              <a:rPr lang="hu-HU" sz="1800" dirty="0"/>
              <a:t>min</a:t>
            </a:r>
          </a:p>
          <a:p>
            <a:r>
              <a:rPr lang="hu-HU" dirty="0"/>
              <a:t>Termesztési potenciál = </a:t>
            </a:r>
            <a:r>
              <a:rPr lang="hu-HU" dirty="0" err="1"/>
              <a:t>genetikai</a:t>
            </a:r>
            <a:r>
              <a:rPr lang="hu-HU" sz="1800" dirty="0" err="1"/>
              <a:t>max</a:t>
            </a:r>
            <a:r>
              <a:rPr lang="hu-HU" dirty="0"/>
              <a:t> * </a:t>
            </a:r>
            <a:r>
              <a:rPr lang="hu-HU" dirty="0" err="1"/>
              <a:t>ökológiai</a:t>
            </a:r>
            <a:r>
              <a:rPr lang="hu-HU" sz="1800" dirty="0" err="1"/>
              <a:t>max</a:t>
            </a:r>
            <a:r>
              <a:rPr lang="hu-HU" dirty="0"/>
              <a:t> * </a:t>
            </a:r>
            <a:r>
              <a:rPr lang="hu-HU" dirty="0" err="1"/>
              <a:t>technológiai</a:t>
            </a:r>
            <a:r>
              <a:rPr lang="hu-HU" sz="1800" dirty="0" err="1"/>
              <a:t>opt</a:t>
            </a:r>
            <a:endParaRPr lang="hu-HU" sz="1800" dirty="0"/>
          </a:p>
          <a:p>
            <a:pPr marL="0" indent="0">
              <a:buNone/>
            </a:pPr>
            <a:r>
              <a:rPr lang="hu-HU" sz="3600" dirty="0"/>
              <a:t>Kockázat </a:t>
            </a:r>
            <a:r>
              <a:rPr lang="hu-HU" sz="2400" dirty="0"/>
              <a:t>(korlátozó tényezők)</a:t>
            </a:r>
            <a:r>
              <a:rPr lang="hu-HU" sz="3600" dirty="0"/>
              <a:t>:</a:t>
            </a:r>
          </a:p>
          <a:p>
            <a:r>
              <a:rPr lang="hu-HU" dirty="0"/>
              <a:t>Fajtaválasztás * termőhely választás * technológia &gt; 0</a:t>
            </a:r>
          </a:p>
          <a:p>
            <a:pPr marL="0" indent="0">
              <a:buNone/>
            </a:pPr>
            <a:r>
              <a:rPr lang="hu-HU" sz="3600" dirty="0"/>
              <a:t>Termés</a:t>
            </a:r>
            <a:r>
              <a:rPr lang="hu-HU" dirty="0"/>
              <a:t>:</a:t>
            </a:r>
          </a:p>
          <a:p>
            <a:r>
              <a:rPr lang="hu-HU" dirty="0"/>
              <a:t>Termesztési potenciál * Kockázati tényezők</a:t>
            </a:r>
          </a:p>
          <a:p>
            <a:pPr marL="0" indent="0">
              <a:buNone/>
            </a:pPr>
            <a:r>
              <a:rPr lang="hu-HU" dirty="0"/>
              <a:t>Beavatkozási hely: a korlátozó tényezőknél:</a:t>
            </a:r>
          </a:p>
          <a:p>
            <a:pPr marL="0" indent="0">
              <a:buNone/>
            </a:pPr>
            <a:r>
              <a:rPr lang="hu-HU" dirty="0"/>
              <a:t>Hibrid – vetőmag – </a:t>
            </a:r>
            <a:r>
              <a:rPr lang="hu-HU" b="1" dirty="0"/>
              <a:t>vetés(minőség)</a:t>
            </a:r>
            <a:r>
              <a:rPr lang="hu-HU" dirty="0"/>
              <a:t> – talaj – gondozás/táplálás - időjárás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35190"/>
            <a:ext cx="10515600" cy="1260475"/>
          </a:xfrm>
          <a:blipFill dpi="0" rotWithShape="1">
            <a:blip r:embed="rId3">
              <a:alphaModFix amt="81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hu-HU" b="1" dirty="0"/>
              <a:t>Mi a genetikai, ökológiai és termesztési potenciál?</a:t>
            </a:r>
          </a:p>
        </p:txBody>
      </p:sp>
    </p:spTree>
    <p:extLst>
      <p:ext uri="{BB962C8B-B14F-4D97-AF65-F5344CB8AC3E}">
        <p14:creationId xmlns:p14="http://schemas.microsoft.com/office/powerpoint/2010/main" val="3095559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genetikai potenciál kihasználása - fajtaválasztás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Feltétel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Fajtaismeret</a:t>
            </a:r>
          </a:p>
          <a:p>
            <a:r>
              <a:rPr lang="hu-HU" dirty="0"/>
              <a:t>Források</a:t>
            </a:r>
          </a:p>
          <a:p>
            <a:pPr lvl="1"/>
            <a:r>
              <a:rPr lang="hu-HU" dirty="0"/>
              <a:t>Tanulmányok </a:t>
            </a:r>
          </a:p>
          <a:p>
            <a:pPr lvl="1"/>
            <a:r>
              <a:rPr lang="hu-HU" dirty="0"/>
              <a:t>Kereskedelem</a:t>
            </a:r>
          </a:p>
          <a:p>
            <a:pPr lvl="1"/>
            <a:r>
              <a:rPr lang="hu-HU" dirty="0"/>
              <a:t>független tanácsadási rendszer</a:t>
            </a:r>
          </a:p>
          <a:p>
            <a:pPr lvl="1"/>
            <a:r>
              <a:rPr lang="hu-HU" dirty="0"/>
              <a:t>Saját „kísérletek”</a:t>
            </a:r>
          </a:p>
          <a:p>
            <a:pPr lvl="1"/>
            <a:r>
              <a:rPr lang="hu-HU" dirty="0"/>
              <a:t>Civil kezdeményezések</a:t>
            </a:r>
          </a:p>
          <a:p>
            <a:pPr lvl="1"/>
            <a:r>
              <a:rPr lang="hu-HU" dirty="0"/>
              <a:t>Tudományos háttér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Tény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Majdnem semmi</a:t>
            </a:r>
          </a:p>
          <a:p>
            <a:r>
              <a:rPr lang="hu-HU" dirty="0"/>
              <a:t>Források</a:t>
            </a:r>
          </a:p>
          <a:p>
            <a:pPr lvl="1"/>
            <a:r>
              <a:rPr lang="hu-HU" dirty="0"/>
              <a:t>Nem releváns</a:t>
            </a:r>
          </a:p>
          <a:p>
            <a:pPr lvl="1"/>
            <a:r>
              <a:rPr lang="hu-HU" dirty="0"/>
              <a:t>Nem megbízható nem független</a:t>
            </a:r>
          </a:p>
          <a:p>
            <a:pPr lvl="1"/>
            <a:r>
              <a:rPr lang="hu-HU" dirty="0"/>
              <a:t>Nem létezik</a:t>
            </a:r>
          </a:p>
          <a:p>
            <a:pPr lvl="1"/>
            <a:r>
              <a:rPr lang="hu-HU" dirty="0"/>
              <a:t>Nem megbízható, esetleges</a:t>
            </a:r>
          </a:p>
          <a:p>
            <a:pPr lvl="1"/>
            <a:r>
              <a:rPr lang="hu-HU" dirty="0"/>
              <a:t>Nem lehet rá építeni és kevés</a:t>
            </a:r>
          </a:p>
          <a:p>
            <a:pPr lvl="1"/>
            <a:r>
              <a:rPr lang="hu-HU" dirty="0"/>
              <a:t>Nem átfogó, nem független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2658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genetikai potenciál kihasználása - fajtatulajdonságok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Benne van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Terméspotenciál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Benne lehet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Szárazságtűrés</a:t>
            </a:r>
          </a:p>
          <a:p>
            <a:r>
              <a:rPr lang="hu-HU" dirty="0"/>
              <a:t>Hidegtűrés</a:t>
            </a:r>
          </a:p>
          <a:p>
            <a:r>
              <a:rPr lang="hu-HU" dirty="0"/>
              <a:t>Hőtűrés</a:t>
            </a:r>
          </a:p>
          <a:p>
            <a:r>
              <a:rPr lang="hu-HU" dirty="0"/>
              <a:t>+ Tápanyag reakció</a:t>
            </a:r>
          </a:p>
          <a:p>
            <a:r>
              <a:rPr lang="hu-HU" dirty="0"/>
              <a:t>Gyomirtószer tűrés</a:t>
            </a:r>
          </a:p>
        </p:txBody>
      </p:sp>
    </p:spTree>
    <p:extLst>
      <p:ext uri="{BB962C8B-B14F-4D97-AF65-F5344CB8AC3E}">
        <p14:creationId xmlns:p14="http://schemas.microsoft.com/office/powerpoint/2010/main" val="4031910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Mire használjuk a kukoricát Magyarországon?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Hazai felhasználás</a:t>
            </a:r>
          </a:p>
          <a:p>
            <a:pPr lvl="1"/>
            <a:r>
              <a:rPr lang="hu-HU" dirty="0"/>
              <a:t>Állattenyésztés </a:t>
            </a:r>
          </a:p>
          <a:p>
            <a:pPr lvl="1"/>
            <a:r>
              <a:rPr lang="hu-HU" dirty="0"/>
              <a:t>Élelmiszeripar</a:t>
            </a:r>
          </a:p>
          <a:p>
            <a:pPr lvl="1"/>
            <a:r>
              <a:rPr lang="hu-HU" dirty="0" err="1"/>
              <a:t>Bioethanol</a:t>
            </a:r>
            <a:endParaRPr lang="hu-HU" dirty="0"/>
          </a:p>
          <a:p>
            <a:pPr lvl="1"/>
            <a:r>
              <a:rPr lang="hu-HU" dirty="0"/>
              <a:t>Biogáz</a:t>
            </a:r>
          </a:p>
          <a:p>
            <a:r>
              <a:rPr lang="hu-HU"/>
              <a:t>Export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600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457200"/>
            <a:ext cx="101822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5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1351722"/>
            <a:ext cx="8971722" cy="47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48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termésnövelés feltételei és lehetőségei Magyarországon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vetőmag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6282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Korlát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/>
              <a:t>Nem megfelelő hibrid</a:t>
            </a:r>
          </a:p>
          <a:p>
            <a:r>
              <a:rPr lang="hu-HU" dirty="0"/>
              <a:t>Nem a termőhelyhez választott</a:t>
            </a:r>
          </a:p>
          <a:p>
            <a:r>
              <a:rPr lang="hu-HU" dirty="0"/>
              <a:t>Régi (amortizálódott) hibrid</a:t>
            </a:r>
          </a:p>
          <a:p>
            <a:r>
              <a:rPr lang="hu-HU" dirty="0"/>
              <a:t>„Olcsó” mag</a:t>
            </a:r>
          </a:p>
          <a:p>
            <a:r>
              <a:rPr lang="hu-HU" dirty="0"/>
              <a:t>Vetőmag hibák</a:t>
            </a:r>
          </a:p>
          <a:p>
            <a:r>
              <a:rPr lang="hu-HU" dirty="0"/>
              <a:t>Technikai minőség hiányosságai</a:t>
            </a:r>
          </a:p>
          <a:p>
            <a:r>
              <a:rPr lang="hu-HU" dirty="0"/>
              <a:t>Technológiai hibák</a:t>
            </a:r>
          </a:p>
          <a:p>
            <a:r>
              <a:rPr lang="hu-HU" dirty="0"/>
              <a:t>Hiányos tápanyagellátás</a:t>
            </a:r>
          </a:p>
          <a:p>
            <a:r>
              <a:rPr lang="hu-HU" dirty="0"/>
              <a:t>Hiányos vízellátás</a:t>
            </a:r>
          </a:p>
          <a:p>
            <a:r>
              <a:rPr lang="hu-HU" dirty="0"/>
              <a:t>Gyomok, kártevők és kórokozók</a:t>
            </a:r>
          </a:p>
          <a:p>
            <a:r>
              <a:rPr lang="hu-HU" dirty="0"/>
              <a:t>Nem megfelelő talajminőség</a:t>
            </a:r>
          </a:p>
          <a:p>
            <a:r>
              <a:rPr lang="hu-HU" dirty="0"/>
              <a:t>Nem megfelelő időjárás</a:t>
            </a:r>
          </a:p>
          <a:p>
            <a:r>
              <a:rPr lang="hu-HU" dirty="0"/>
              <a:t>Stressz helyzetek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Az előrelépés feltétele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fajtaismere</a:t>
            </a:r>
          </a:p>
        </p:txBody>
      </p:sp>
    </p:spTree>
    <p:extLst>
      <p:ext uri="{BB962C8B-B14F-4D97-AF65-F5344CB8AC3E}">
        <p14:creationId xmlns:p14="http://schemas.microsoft.com/office/powerpoint/2010/main" val="389874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29" y="-286077"/>
            <a:ext cx="12366586" cy="7837410"/>
          </a:xfrm>
          <a:prstGeom prst="rect">
            <a:avLst/>
          </a:prstGeom>
        </p:spPr>
      </p:pic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904016" y="518966"/>
            <a:ext cx="8497761" cy="6132294"/>
            <a:chOff x="2143" y="1356"/>
            <a:chExt cx="7389" cy="4388"/>
          </a:xfrm>
          <a:effectLst>
            <a:glow rad="127000">
              <a:schemeClr val="bg1">
                <a:alpha val="18000"/>
              </a:schemeClr>
            </a:glow>
          </a:effectLst>
        </p:grpSpPr>
        <p:sp>
          <p:nvSpPr>
            <p:cNvPr id="3" name="AutoShape 3"/>
            <p:cNvSpPr>
              <a:spLocks noChangeAspect="1" noChangeArrowheads="1"/>
            </p:cNvSpPr>
            <p:nvPr/>
          </p:nvSpPr>
          <p:spPr bwMode="auto">
            <a:xfrm>
              <a:off x="2262" y="1424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Oval 4" descr="Papírzsák"/>
            <p:cNvSpPr>
              <a:spLocks noChangeArrowheads="1"/>
            </p:cNvSpPr>
            <p:nvPr/>
          </p:nvSpPr>
          <p:spPr bwMode="auto">
            <a:xfrm>
              <a:off x="2143" y="1356"/>
              <a:ext cx="7389" cy="4388"/>
            </a:xfrm>
            <a:prstGeom prst="ellipse">
              <a:avLst/>
            </a:prstGeom>
            <a:blipFill dpi="0" rotWithShape="1">
              <a:blip r:embed="rId4">
                <a:alphaModFix amt="39000"/>
              </a:blip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902" y="3348"/>
              <a:ext cx="2112" cy="432"/>
            </a:xfrm>
            <a:prstGeom prst="rect">
              <a:avLst/>
            </a:prstGeom>
            <a:blipFill dpi="0" rotWithShape="1">
              <a:blip r:embed="rId5">
                <a:alphaModFix amt="44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3200" b="1" dirty="0"/>
                <a:t>Hibrid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206" y="3296"/>
              <a:ext cx="1248" cy="288"/>
            </a:xfrm>
            <a:prstGeom prst="rect">
              <a:avLst/>
            </a:prstGeom>
            <a:solidFill>
              <a:srgbClr val="CCCC00">
                <a:alpha val="61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rgbClr val="660066"/>
                  </a:solidFill>
                </a:rPr>
                <a:t>Gyomosság</a:t>
              </a:r>
              <a:r>
                <a:rPr lang="hu-HU" sz="1400" b="1" dirty="0">
                  <a:solidFill>
                    <a:srgbClr val="660066"/>
                  </a:solidFill>
                </a:rPr>
                <a:t> 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238" y="4927"/>
              <a:ext cx="1344" cy="315"/>
            </a:xfrm>
            <a:prstGeom prst="rect">
              <a:avLst/>
            </a:prstGeom>
            <a:solidFill>
              <a:srgbClr val="FF9900">
                <a:alpha val="5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</a:rPr>
                <a:t>Elővetemény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51" y="4299"/>
              <a:ext cx="1728" cy="432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Talajlakó rovar kártevők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014" y="4297"/>
              <a:ext cx="1728" cy="432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Talajlakó gombák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309" y="2907"/>
              <a:ext cx="2400" cy="288"/>
            </a:xfrm>
            <a:prstGeom prst="rect">
              <a:avLst/>
            </a:prstGeom>
            <a:solidFill>
              <a:srgbClr val="CCFF99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Levegőből támadó rovarok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010" y="2935"/>
              <a:ext cx="2400" cy="288"/>
            </a:xfrm>
            <a:prstGeom prst="rect">
              <a:avLst/>
            </a:prstGeom>
            <a:solidFill>
              <a:srgbClr val="CCFF99">
                <a:alpha val="58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Levegőből támadó gombák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895" y="3246"/>
              <a:ext cx="1728" cy="432"/>
            </a:xfrm>
            <a:prstGeom prst="rect">
              <a:avLst/>
            </a:prstGeom>
            <a:solidFill>
              <a:srgbClr val="CCCC00">
                <a:alpha val="62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/>
                <a:t>Herbicid-használat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350" y="3728"/>
              <a:ext cx="1728" cy="432"/>
            </a:xfrm>
            <a:prstGeom prst="rect">
              <a:avLst/>
            </a:prstGeom>
            <a:solidFill>
              <a:srgbClr val="CCCC00">
                <a:alpha val="5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</a:rPr>
                <a:t>Tőszám és Tőelosztás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142" y="4465"/>
              <a:ext cx="1632" cy="288"/>
            </a:xfrm>
            <a:prstGeom prst="rect">
              <a:avLst/>
            </a:prstGeom>
            <a:blipFill dpi="0" rotWithShape="1">
              <a:blip r:embed="rId6">
                <a:alphaModFix amt="47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chemeClr val="bg1"/>
                  </a:solidFill>
                </a:rPr>
                <a:t>Talaj + előkészítés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051" y="3820"/>
              <a:ext cx="1152" cy="288"/>
            </a:xfrm>
            <a:prstGeom prst="rect">
              <a:avLst/>
            </a:prstGeom>
            <a:solidFill>
              <a:srgbClr val="CCCC00">
                <a:alpha val="60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</a:rPr>
                <a:t>Vetésidő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915" y="2481"/>
              <a:ext cx="3631" cy="358"/>
            </a:xfrm>
            <a:prstGeom prst="rect">
              <a:avLst/>
            </a:prstGeom>
            <a:solidFill>
              <a:srgbClr val="FF990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</a:rPr>
                <a:t>Trágyázás, növénytáplálás, talaj- és </a:t>
              </a:r>
              <a:r>
                <a:rPr lang="hu-HU" sz="1600" b="1" dirty="0" err="1">
                  <a:solidFill>
                    <a:schemeClr val="bg1"/>
                  </a:solidFill>
                </a:rPr>
                <a:t>növénykondícionálás</a:t>
              </a:r>
              <a:r>
                <a:rPr lang="hu-HU" sz="16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710" y="1977"/>
              <a:ext cx="2304" cy="432"/>
            </a:xfrm>
            <a:prstGeom prst="rect">
              <a:avLst/>
            </a:prstGeom>
            <a:blipFill dpi="0" rotWithShape="1">
              <a:blip r:embed="rId7">
                <a:alphaModFix amt="45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3200" b="1" dirty="0"/>
                <a:t>Időjárás</a:t>
              </a:r>
            </a:p>
          </p:txBody>
        </p:sp>
      </p:grpSp>
      <p:sp>
        <p:nvSpPr>
          <p:cNvPr id="21" name="Téglalap 20"/>
          <p:cNvSpPr/>
          <p:nvPr/>
        </p:nvSpPr>
        <p:spPr>
          <a:xfrm>
            <a:off x="5273317" y="4005064"/>
            <a:ext cx="2046819" cy="771842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FF0000"/>
                </a:solidFill>
              </a:rPr>
              <a:t>A vetőmag és a vetés minősége</a:t>
            </a:r>
          </a:p>
        </p:txBody>
      </p:sp>
      <p:sp>
        <p:nvSpPr>
          <p:cNvPr id="22" name="Téglalap 21"/>
          <p:cNvSpPr/>
          <p:nvPr/>
        </p:nvSpPr>
        <p:spPr>
          <a:xfrm rot="19301844">
            <a:off x="2130379" y="1417247"/>
            <a:ext cx="275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Napfény</a:t>
            </a:r>
            <a:r>
              <a:rPr lang="hu-H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631689" y="518966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Csapadék</a:t>
            </a:r>
          </a:p>
        </p:txBody>
      </p:sp>
      <p:sp>
        <p:nvSpPr>
          <p:cNvPr id="24" name="Téglalap 23"/>
          <p:cNvSpPr/>
          <p:nvPr/>
        </p:nvSpPr>
        <p:spPr>
          <a:xfrm rot="2478575">
            <a:off x="8350671" y="1666231"/>
            <a:ext cx="10839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6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Hő</a:t>
            </a:r>
          </a:p>
        </p:txBody>
      </p:sp>
      <p:sp>
        <p:nvSpPr>
          <p:cNvPr id="25" name="Téglalap 24"/>
          <p:cNvSpPr/>
          <p:nvPr/>
        </p:nvSpPr>
        <p:spPr>
          <a:xfrm>
            <a:off x="3809210" y="5840881"/>
            <a:ext cx="46873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Szárazság- és hőstressz</a:t>
            </a:r>
          </a:p>
        </p:txBody>
      </p:sp>
    </p:spTree>
    <p:extLst>
      <p:ext uri="{BB962C8B-B14F-4D97-AF65-F5344CB8AC3E}">
        <p14:creationId xmlns:p14="http://schemas.microsoft.com/office/powerpoint/2010/main" val="279939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u-HU" b="1" dirty="0"/>
              <a:t>A MAGYAR MEZŐGAZDASÁG AGROÖKOLÓGIAI POTENCIÁLJA AZ EZREDFORDULÓN - 1983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>
            <a:blip r:embed="rId2">
              <a:alphaModFix amt="70000"/>
            </a:blip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hu-HU" dirty="0"/>
              <a:t>„..a számítások teljes mértékben már ismert, de még teljes mértékben ki nem használt körülményekre támaszkodtak.”</a:t>
            </a:r>
          </a:p>
          <a:p>
            <a:r>
              <a:rPr lang="hu-HU" dirty="0"/>
              <a:t>„Az </a:t>
            </a:r>
            <a:r>
              <a:rPr lang="hu-HU" dirty="0" err="1"/>
              <a:t>agroökológiai</a:t>
            </a:r>
            <a:r>
              <a:rPr lang="hu-HU" dirty="0"/>
              <a:t> potenciál kihasználását lassíthatja többek között az, ha</a:t>
            </a:r>
          </a:p>
          <a:p>
            <a:pPr lvl="1"/>
            <a:r>
              <a:rPr lang="hu-HU" b="1" dirty="0">
                <a:solidFill>
                  <a:srgbClr val="FF0000"/>
                </a:solidFill>
              </a:rPr>
              <a:t>Nincs elegendő számú és felkészültségű szakember, illetve vezető</a:t>
            </a:r>
          </a:p>
          <a:p>
            <a:pPr lvl="1"/>
            <a:r>
              <a:rPr lang="hu-HU" dirty="0"/>
              <a:t>A magas szintű termeléshez szükséges beruházások nem a megfelelő ütemben valósulnak meg, vagy</a:t>
            </a:r>
          </a:p>
          <a:p>
            <a:pPr lvl="1"/>
            <a:r>
              <a:rPr lang="hu-HU" dirty="0"/>
              <a:t>Nem állnak folyamatosan a termelés rendelkezésére korszerű gépek, eszközök, alapanyagok</a:t>
            </a:r>
          </a:p>
          <a:p>
            <a:r>
              <a:rPr lang="hu-HU" b="1" dirty="0">
                <a:solidFill>
                  <a:srgbClr val="FF0000"/>
                </a:solidFill>
              </a:rPr>
              <a:t>Természetesen pozitív … irányban hathatnak az … agrotechnika </a:t>
            </a:r>
            <a:r>
              <a:rPr lang="hu-HU" b="1" dirty="0" err="1">
                <a:solidFill>
                  <a:srgbClr val="FF0000"/>
                </a:solidFill>
              </a:rPr>
              <a:t>illletve</a:t>
            </a:r>
            <a:r>
              <a:rPr lang="hu-HU" b="1" dirty="0">
                <a:solidFill>
                  <a:srgbClr val="FF0000"/>
                </a:solidFill>
              </a:rPr>
              <a:t> az agrobiológia olyan új fejleményei (például: genetikai manipulációk útján vagy egyéb módon előállított új fajták, teljesen új technológiák stb.) amelyek az elkövetkező két évtizedben alakulhatnak ki.”</a:t>
            </a:r>
          </a:p>
        </p:txBody>
      </p:sp>
    </p:spTree>
    <p:extLst>
      <p:ext uri="{BB962C8B-B14F-4D97-AF65-F5344CB8AC3E}">
        <p14:creationId xmlns:p14="http://schemas.microsoft.com/office/powerpoint/2010/main" val="366652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78217"/>
            <a:ext cx="9498149" cy="6767754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</p:pic>
      <p:sp>
        <p:nvSpPr>
          <p:cNvPr id="2" name="Szövegdoboz 1"/>
          <p:cNvSpPr txBox="1"/>
          <p:nvPr/>
        </p:nvSpPr>
        <p:spPr>
          <a:xfrm>
            <a:off x="3555999" y="1016000"/>
            <a:ext cx="4321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1983-ban még így gondolták</a:t>
            </a:r>
          </a:p>
        </p:txBody>
      </p:sp>
    </p:spTree>
    <p:extLst>
      <p:ext uri="{BB962C8B-B14F-4D97-AF65-F5344CB8AC3E}">
        <p14:creationId xmlns:p14="http://schemas.microsoft.com/office/powerpoint/2010/main" val="101859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64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u-HU" b="1" dirty="0"/>
              <a:t>A MAGYAR MEZŐGAZDASÁG AGROÖKOLÓGIAI POTENCIÁLJA AZ EZREDFORDULÓN - 1983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79000"/>
            </a:blip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hu-HU" dirty="0"/>
              <a:t>„A víz hazánk területének több mint felén már ma is a termelést korlátozó tényező, és szerepe – a terméshozamok növekedése esetén – egyre fokozódhat.”</a:t>
            </a:r>
          </a:p>
          <a:p>
            <a:r>
              <a:rPr lang="hu-HU" dirty="0"/>
              <a:t>„A növények terméshozamának és az </a:t>
            </a:r>
            <a:r>
              <a:rPr lang="hu-HU" dirty="0" err="1"/>
              <a:t>összprodukció</a:t>
            </a:r>
            <a:r>
              <a:rPr lang="hu-HU" dirty="0"/>
              <a:t> növelésének lehetőségeit … elsősorban a talaj termékenysége és a felhasználható terület kiterjedése határozza meg.”</a:t>
            </a:r>
          </a:p>
          <a:p>
            <a:r>
              <a:rPr lang="hu-HU" dirty="0"/>
              <a:t>„A fajta, a környezet és a technológiai tényezők kölcsönhatásában rejlő lehetőségek jobb kihasználása érdekében </a:t>
            </a:r>
            <a:r>
              <a:rPr lang="hu-HU" b="1" dirty="0">
                <a:solidFill>
                  <a:srgbClr val="FF0000"/>
                </a:solidFill>
              </a:rPr>
              <a:t>megnő a speciális fajták iránti igény</a:t>
            </a:r>
            <a:r>
              <a:rPr lang="hu-HU" b="1" dirty="0"/>
              <a:t>”</a:t>
            </a:r>
          </a:p>
          <a:p>
            <a:r>
              <a:rPr lang="hu-HU" b="1" dirty="0"/>
              <a:t>„…</a:t>
            </a:r>
            <a:r>
              <a:rPr lang="hu-HU" b="1" dirty="0">
                <a:solidFill>
                  <a:srgbClr val="FF0000"/>
                </a:solidFill>
              </a:rPr>
              <a:t>a természeti adottságok elvileg lehetővé teszik, hogy a növényi produkció az ezredfordulóig további 80%-</a:t>
            </a:r>
            <a:r>
              <a:rPr lang="hu-HU" b="1" dirty="0" err="1">
                <a:solidFill>
                  <a:srgbClr val="FF0000"/>
                </a:solidFill>
              </a:rPr>
              <a:t>kal</a:t>
            </a:r>
            <a:r>
              <a:rPr lang="hu-HU" b="1" dirty="0">
                <a:solidFill>
                  <a:srgbClr val="FF0000"/>
                </a:solidFill>
              </a:rPr>
              <a:t> növekedjék… a növekedés feltétele, hogy az ezredfordulóig minden, a felmérés szerint szükséges </a:t>
            </a:r>
            <a:r>
              <a:rPr lang="hu-HU" b="1" dirty="0" err="1">
                <a:solidFill>
                  <a:srgbClr val="FF0000"/>
                </a:solidFill>
              </a:rPr>
              <a:t>melioratív</a:t>
            </a:r>
            <a:r>
              <a:rPr lang="hu-HU" b="1" dirty="0">
                <a:solidFill>
                  <a:srgbClr val="FF0000"/>
                </a:solidFill>
              </a:rPr>
              <a:t> beavatkozást, fejlesztést elvégezzenek.”</a:t>
            </a:r>
          </a:p>
        </p:txBody>
      </p:sp>
    </p:spTree>
    <p:extLst>
      <p:ext uri="{BB962C8B-B14F-4D97-AF65-F5344CB8AC3E}">
        <p14:creationId xmlns:p14="http://schemas.microsoft.com/office/powerpoint/2010/main" val="175326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0041" y="-1249806"/>
            <a:ext cx="6830163" cy="9385447"/>
          </a:xfrm>
          <a:prstGeom prst="rect">
            <a:avLst/>
          </a:pr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</p:spPr>
      </p:pic>
      <p:sp>
        <p:nvSpPr>
          <p:cNvPr id="3" name="Szövegdoboz 2"/>
          <p:cNvSpPr txBox="1"/>
          <p:nvPr/>
        </p:nvSpPr>
        <p:spPr>
          <a:xfrm>
            <a:off x="4862286" y="1088571"/>
            <a:ext cx="231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2000 utánra így alakult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020457" y="2090058"/>
            <a:ext cx="2824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„Az nem lehet, hogy ész, </a:t>
            </a:r>
            <a:r>
              <a:rPr lang="hu-HU" i="1" dirty="0" err="1"/>
              <a:t>erõ</a:t>
            </a:r>
            <a:br>
              <a:rPr lang="hu-HU" dirty="0"/>
            </a:br>
            <a:r>
              <a:rPr lang="hu-HU" i="1" dirty="0"/>
              <a:t>És oly szent akarat</a:t>
            </a:r>
            <a:br>
              <a:rPr lang="hu-HU" dirty="0"/>
            </a:br>
            <a:r>
              <a:rPr lang="hu-HU" i="1" dirty="0"/>
              <a:t>Hiába sorvadozzanak</a:t>
            </a:r>
            <a:br>
              <a:rPr lang="hu-HU" dirty="0"/>
            </a:br>
            <a:r>
              <a:rPr lang="hu-HU" i="1" dirty="0"/>
              <a:t>Egy átoksúly alatt.”</a:t>
            </a:r>
          </a:p>
          <a:p>
            <a:r>
              <a:rPr lang="hu-HU" i="1" dirty="0"/>
              <a:t>(Vörösmarty Mihály)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717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44453</TotalTime>
  <Words>2322</Words>
  <Application>Microsoft Office PowerPoint</Application>
  <PresentationFormat>Szélesvásznú</PresentationFormat>
  <Paragraphs>308</Paragraphs>
  <Slides>46</Slides>
  <Notes>2</Notes>
  <HiddenSlides>8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Office-téma</vt:lpstr>
      <vt:lpstr>Széchenyi 225 (1791. április 8.)  Egy elcsépelt idézet – </vt:lpstr>
      <vt:lpstr>Mit vetettünk?  A kukorica genetikai potenciálja</vt:lpstr>
      <vt:lpstr>Mit tud a kukorica? – genetikai és termelési potenciál</vt:lpstr>
      <vt:lpstr>Mi a genetikai, ökológiai és termesztési potenciál?</vt:lpstr>
      <vt:lpstr>PowerPoint-bemutató</vt:lpstr>
      <vt:lpstr>A MAGYAR MEZŐGAZDASÁG AGROÖKOLÓGIAI POTENCIÁLJA AZ EZREDFORDULÓN - 1983</vt:lpstr>
      <vt:lpstr>PowerPoint-bemutató</vt:lpstr>
      <vt:lpstr>A MAGYAR MEZŐGAZDASÁG AGROÖKOLÓGIAI POTENCIÁLJA AZ EZREDFORDULÓN - 1983</vt:lpstr>
      <vt:lpstr>PowerPoint-bemutató</vt:lpstr>
      <vt:lpstr>PowerPoint-bemutató</vt:lpstr>
      <vt:lpstr>A genetikai potenciál kihasználása - nemesítés</vt:lpstr>
      <vt:lpstr>PowerPoint-bemutató</vt:lpstr>
      <vt:lpstr>A kukorica szemes termése </vt:lpstr>
      <vt:lpstr>Mi a genetikailag meghatározott „szemes” terméspotenciál?</vt:lpstr>
      <vt:lpstr>Mi a gazdasági terméspotenciál?</vt:lpstr>
      <vt:lpstr>Mi az agro-ökológiai potenciál?</vt:lpstr>
      <vt:lpstr>PowerPoint-bemutató</vt:lpstr>
      <vt:lpstr>Mi az elérhető termés?</vt:lpstr>
      <vt:lpstr>További kérdések</vt:lpstr>
      <vt:lpstr>Kérdés, lehet-e növelni a kukorica genetikai potenciálját nemesítéssel?</vt:lpstr>
      <vt:lpstr>Milyen lépések szükségesek a genetikai potenciál jobb kihasználásához?</vt:lpstr>
      <vt:lpstr>PowerPoint-bemutató</vt:lpstr>
      <vt:lpstr>Mi a következmény?</vt:lpstr>
      <vt:lpstr>Egy elcsépelésre érdemes idézet (Hitel) – Széchenyi 225 (1791. április 8.) </vt:lpstr>
      <vt:lpstr>A környezet, amire folyamatosan gondolnunk kell a beszélgetés folyamán</vt:lpstr>
      <vt:lpstr>Miért termesztünk kukoricát?</vt:lpstr>
      <vt:lpstr>Miért nem 800 ezer hektáron termelünk ugyanennyi kukoricát?</vt:lpstr>
      <vt:lpstr>Kérdések </vt:lpstr>
      <vt:lpstr>PowerPoint-bemutató</vt:lpstr>
      <vt:lpstr>Hibrid-ellátás</vt:lpstr>
      <vt:lpstr>Új dilemmák a genetikai potenciál körül</vt:lpstr>
      <vt:lpstr>Hol tartunk ma a genetikai potenciál kihasználásával?</vt:lpstr>
      <vt:lpstr>Miért fontos a genetikai potenciál kérdésének feszegetése?</vt:lpstr>
      <vt:lpstr>Régi probléma, új köntösben – a precíziós fajtaválasztás, avagy ki alkalmazkodjon kihez</vt:lpstr>
      <vt:lpstr>Mi a különbség a két megközelítés között?</vt:lpstr>
      <vt:lpstr>Miben lesz változás?</vt:lpstr>
      <vt:lpstr>Szükséges feltételek</vt:lpstr>
      <vt:lpstr>PowerPoint-bemutató</vt:lpstr>
      <vt:lpstr>A genetikai potenciál kihasználása - fajtaválasztás</vt:lpstr>
      <vt:lpstr>A genetikai potenciál kihasználása - fajtaválasztás</vt:lpstr>
      <vt:lpstr>A genetikai potenciál kihasználása - fajtatulajdonságok</vt:lpstr>
      <vt:lpstr>Mire használjuk a kukoricát Magyarországon?</vt:lpstr>
      <vt:lpstr>PowerPoint-bemutató</vt:lpstr>
      <vt:lpstr>PowerPoint-bemutató</vt:lpstr>
      <vt:lpstr>A termésnövelés feltételei és lehetőségei Magyarországon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Lehetőségek a kukoricatermesztés biológiai alapjának leltárában</dc:title>
  <dc:creator>Szieberth Dénes</dc:creator>
  <cp:lastModifiedBy>Szieberth Dénes</cp:lastModifiedBy>
  <cp:revision>154</cp:revision>
  <cp:lastPrinted>2016-04-23T02:58:53Z</cp:lastPrinted>
  <dcterms:created xsi:type="dcterms:W3CDTF">2016-03-09T08:18:20Z</dcterms:created>
  <dcterms:modified xsi:type="dcterms:W3CDTF">2017-04-18T02:38:48Z</dcterms:modified>
</cp:coreProperties>
</file>